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notesSlides/notesSlide2.xml" ContentType="application/vnd.openxmlformats-officedocument.presentationml.notesSlide+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5"/>
  </p:notesMasterIdLst>
  <p:sldIdLst>
    <p:sldId id="256" r:id="rId2"/>
    <p:sldId id="258" r:id="rId3"/>
    <p:sldId id="261" r:id="rId4"/>
    <p:sldId id="285" r:id="rId5"/>
    <p:sldId id="262" r:id="rId6"/>
    <p:sldId id="286" r:id="rId7"/>
    <p:sldId id="263" r:id="rId8"/>
    <p:sldId id="288" r:id="rId9"/>
    <p:sldId id="289" r:id="rId10"/>
    <p:sldId id="265" r:id="rId11"/>
    <p:sldId id="287" r:id="rId12"/>
    <p:sldId id="266" r:id="rId13"/>
    <p:sldId id="290" r:id="rId14"/>
    <p:sldId id="291" r:id="rId15"/>
    <p:sldId id="259" r:id="rId16"/>
    <p:sldId id="267" r:id="rId17"/>
    <p:sldId id="268" r:id="rId18"/>
    <p:sldId id="269" r:id="rId19"/>
    <p:sldId id="270" r:id="rId20"/>
    <p:sldId id="276" r:id="rId21"/>
    <p:sldId id="271" r:id="rId22"/>
    <p:sldId id="277" r:id="rId23"/>
    <p:sldId id="278" r:id="rId24"/>
    <p:sldId id="272" r:id="rId25"/>
    <p:sldId id="273" r:id="rId26"/>
    <p:sldId id="274" r:id="rId27"/>
    <p:sldId id="275" r:id="rId28"/>
    <p:sldId id="279" r:id="rId29"/>
    <p:sldId id="281" r:id="rId30"/>
    <p:sldId id="282" r:id="rId31"/>
    <p:sldId id="283" r:id="rId32"/>
    <p:sldId id="284" r:id="rId33"/>
    <p:sldId id="257" r:id="rId34"/>
    <p:sldId id="292" r:id="rId35"/>
    <p:sldId id="260" r:id="rId36"/>
    <p:sldId id="293" r:id="rId37"/>
    <p:sldId id="294" r:id="rId38"/>
    <p:sldId id="299" r:id="rId39"/>
    <p:sldId id="300" r:id="rId40"/>
    <p:sldId id="295" r:id="rId41"/>
    <p:sldId id="296" r:id="rId42"/>
    <p:sldId id="297" r:id="rId43"/>
    <p:sldId id="298" r:id="rId4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385" autoAdjust="0"/>
    <p:restoredTop sz="94660"/>
  </p:normalViewPr>
  <p:slideViewPr>
    <p:cSldViewPr snapToGrid="0">
      <p:cViewPr varScale="1">
        <p:scale>
          <a:sx n="85" d="100"/>
          <a:sy n="85" d="100"/>
        </p:scale>
        <p:origin x="-476"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2:24.210"/>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10.469"/>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21.852"/>
    </inkml:context>
    <inkml:brush xml:id="br0">
      <inkml:brushProperty name="width" value="0.035" units="cm"/>
      <inkml:brushProperty name="height" value="0.035" units="cm"/>
      <inkml:brushProperty name="color" value="#E71224"/>
    </inkml:brush>
  </inkml:definitions>
  <inkml:trace contextRef="#ctx0" brushRef="#br0">0 1 24575,'0'0'-8191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22.234"/>
    </inkml:context>
    <inkml:brush xml:id="br0">
      <inkml:brushProperty name="width" value="0.035" units="cm"/>
      <inkml:brushProperty name="height" value="0.035" units="cm"/>
      <inkml:brushProperty name="color" value="#E71224"/>
    </inkml:brush>
  </inkml:definitions>
  <inkml:trace contextRef="#ctx0" brushRef="#br0">0 1 24575,'0'0'-8191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22.741"/>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23.365"/>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23.884"/>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31.511"/>
    </inkml:context>
    <inkml:brush xml:id="br0">
      <inkml:brushProperty name="width" value="0.035" units="cm"/>
      <inkml:brushProperty name="height" value="0.035" units="cm"/>
      <inkml:brushProperty name="color" value="#E71224"/>
    </inkml:brush>
  </inkml:definitions>
  <inkml:trace contextRef="#ctx0" brushRef="#br0">0 0 24575,'0'0'-8191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36.109"/>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36.576"/>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38.480"/>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2:31.100"/>
    </inkml:context>
    <inkml:brush xml:id="br0">
      <inkml:brushProperty name="width" value="0.035" units="cm"/>
      <inkml:brushProperty name="height" value="0.035" units="cm"/>
      <inkml:brushProperty name="color" value="#E71224"/>
    </inkml:brush>
  </inkml:definitions>
  <inkml:trace contextRef="#ctx0" brushRef="#br0">0 0 24575,'0'0'-8191</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43.963"/>
    </inkml:context>
    <inkml:brush xml:id="br0">
      <inkml:brushProperty name="width" value="0.035" units="cm"/>
      <inkml:brushProperty name="height" value="0.035" units="cm"/>
      <inkml:brushProperty name="color" value="#E71224"/>
    </inkml:brush>
  </inkml:definitions>
  <inkml:trace contextRef="#ctx0" brushRef="#br0">0 1 24575,'0'0'-8191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44.641"/>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6:14.350"/>
    </inkml:context>
    <inkml:brush xml:id="br0">
      <inkml:brushProperty name="width" value="0.035" units="cm"/>
      <inkml:brushProperty name="height" value="0.035" units="cm"/>
      <inkml:brushProperty name="color" value="#E71224"/>
    </inkml:brush>
  </inkml:definitions>
  <inkml:trace contextRef="#ctx0" brushRef="#br0">0 0 24575,'0'0'-8191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1-08T02:58:39.65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0 175,'86'2,"94"-4,-164-1,-1 0,0 0,23-10,21-4,-25 9,1 2,1 2,41-1,-44 4,0-2,58-13,-58 9,0 1,55-2,599 10,-667-3,0-1,22-5,20-2,-35 6,-1-1,0-2,41-14,-44 16,-1 0,1 1,0 1,0 1,40 4,-3-1,2-1,80-3,-110-5,-19 2</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09:43:21.810"/>
    </inkml:context>
    <inkml:brush xml:id="br0">
      <inkml:brushProperty name="width" value="0.035" units="cm"/>
      <inkml:brushProperty name="height" value="0.035" units="cm"/>
      <inkml:brushProperty name="color" value="#E71224"/>
    </inkml:brush>
  </inkml:definitions>
  <inkml:trace contextRef="#ctx0" brushRef="#br0">0 1 24575,'0'0'-8191</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09:43:22.257"/>
    </inkml:context>
    <inkml:brush xml:id="br0">
      <inkml:brushProperty name="width" value="0.035" units="cm"/>
      <inkml:brushProperty name="height" value="0.035" units="cm"/>
      <inkml:brushProperty name="color" value="#E71224"/>
    </inkml:brush>
  </inkml:definitions>
  <inkml:trace contextRef="#ctx0" brushRef="#br0">0 0 24575,'0'0'-8191</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8T01:35:06.703"/>
    </inkml:context>
    <inkml:brush xml:id="br0">
      <inkml:brushProperty name="width" value="0.035" units="cm"/>
      <inkml:brushProperty name="height" value="0.035" units="cm"/>
      <inkml:brushProperty name="color" value="#E71224"/>
    </inkml:brush>
  </inkml:definitions>
  <inkml:trace contextRef="#ctx0" brushRef="#br0">0 1 24575,'0'0'-8191</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8T01:35:10.120"/>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8T01:35:11.764"/>
    </inkml:context>
    <inkml:brush xml:id="br0">
      <inkml:brushProperty name="width" value="0.035" units="cm"/>
      <inkml:brushProperty name="height" value="0.035" units="cm"/>
      <inkml:brushProperty name="color" value="#E71224"/>
    </inkml:brush>
  </inkml:definitions>
  <inkml:trace contextRef="#ctx0" brushRef="#br0">1 1 24575</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2:32.148"/>
    </inkml:context>
    <inkml:brush xml:id="br0">
      <inkml:brushProperty name="width" value="0.035" units="cm"/>
      <inkml:brushProperty name="height" value="0.035" units="cm"/>
      <inkml:brushProperty name="color" value="#E71224"/>
    </inkml:brush>
  </inkml:definitions>
  <inkml:trace contextRef="#ctx0" brushRef="#br0">0 0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2:41.105"/>
    </inkml:context>
    <inkml:brush xml:id="br0">
      <inkml:brushProperty name="width" value="0.035" units="cm"/>
      <inkml:brushProperty name="height" value="0.035" units="cm"/>
      <inkml:brushProperty name="color" value="#E71224"/>
    </inkml:brush>
  </inkml:definitions>
  <inkml:trace contextRef="#ctx0" brushRef="#br0">0 0 24575,'0'0'-8191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2:41.588"/>
    </inkml:context>
    <inkml:brush xml:id="br0">
      <inkml:brushProperty name="width" value="0.035" units="cm"/>
      <inkml:brushProperty name="height" value="0.035" units="cm"/>
      <inkml:brushProperty name="color" value="#E71224"/>
    </inkml:brush>
  </inkml:definitions>
  <inkml:trace contextRef="#ctx0" brushRef="#br0">1 0 24575,'0'0'-8191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2:55.459"/>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2:57.225"/>
    </inkml:context>
    <inkml:brush xml:id="br0">
      <inkml:brushProperty name="width" value="0.035" units="cm"/>
      <inkml:brushProperty name="height" value="0.035" units="cm"/>
      <inkml:brushProperty name="color" value="#E71224"/>
    </inkml:brush>
  </inkml:definitions>
  <inkml:trace contextRef="#ctx0" brushRef="#br0">0 0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2:58.021"/>
    </inkml:context>
    <inkml:brush xml:id="br0">
      <inkml:brushProperty name="width" value="0.035" units="cm"/>
      <inkml:brushProperty name="height" value="0.035" units="cm"/>
      <inkml:brushProperty name="color" value="#E71224"/>
    </inkml:brush>
  </inkml:definitions>
  <inkml:trace contextRef="#ctx0" brushRef="#br0">1 1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07T13:43:09.800"/>
    </inkml:context>
    <inkml:brush xml:id="br0">
      <inkml:brushProperty name="width" value="0.035" units="cm"/>
      <inkml:brushProperty name="height" value="0.035" units="cm"/>
      <inkml:brushProperty name="color" value="#E71224"/>
    </inkml:brush>
  </inkml:definitions>
  <inkml:trace contextRef="#ctx0" brushRef="#br0">0 0 24575,'0'0'-8191</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1686EA-E94C-4918-A11D-4193BC0244D8}" type="datetimeFigureOut">
              <a:rPr lang="zh-CN" altLang="en-US" smtClean="0"/>
              <a:t>2023/11/8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4BDC99-35DD-4006-B5F5-F0E783EF59E1}" type="slidenum">
              <a:rPr lang="zh-CN" altLang="en-US" smtClean="0"/>
              <a:t>‹#›</a:t>
            </a:fld>
            <a:endParaRPr lang="zh-CN" altLang="en-US"/>
          </a:p>
        </p:txBody>
      </p:sp>
    </p:spTree>
    <p:extLst>
      <p:ext uri="{BB962C8B-B14F-4D97-AF65-F5344CB8AC3E}">
        <p14:creationId xmlns:p14="http://schemas.microsoft.com/office/powerpoint/2010/main" val="2489874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94BDC99-35DD-4006-B5F5-F0E783EF59E1}" type="slidenum">
              <a:rPr lang="zh-CN" altLang="en-US" smtClean="0"/>
              <a:t>3</a:t>
            </a:fld>
            <a:endParaRPr lang="zh-CN" altLang="en-US"/>
          </a:p>
        </p:txBody>
      </p:sp>
    </p:spTree>
    <p:extLst>
      <p:ext uri="{BB962C8B-B14F-4D97-AF65-F5344CB8AC3E}">
        <p14:creationId xmlns:p14="http://schemas.microsoft.com/office/powerpoint/2010/main" val="10996602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94BDC99-35DD-4006-B5F5-F0E783EF59E1}" type="slidenum">
              <a:rPr lang="zh-CN" altLang="en-US" smtClean="0"/>
              <a:t>12</a:t>
            </a:fld>
            <a:endParaRPr lang="zh-CN" altLang="en-US"/>
          </a:p>
        </p:txBody>
      </p:sp>
    </p:spTree>
    <p:extLst>
      <p:ext uri="{BB962C8B-B14F-4D97-AF65-F5344CB8AC3E}">
        <p14:creationId xmlns:p14="http://schemas.microsoft.com/office/powerpoint/2010/main" val="283095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EEF28D-7B32-B1AF-2777-30D7C577C6C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339FFC5-056B-BEAF-508E-62B11A8A30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75EE273-337E-068F-5D81-309F6166BAB7}"/>
              </a:ext>
            </a:extLst>
          </p:cNvPr>
          <p:cNvSpPr>
            <a:spLocks noGrp="1"/>
          </p:cNvSpPr>
          <p:nvPr>
            <p:ph type="dt" sz="half" idx="10"/>
          </p:nvPr>
        </p:nvSpPr>
        <p:spPr/>
        <p:txBody>
          <a:bodyPr/>
          <a:lstStyle/>
          <a:p>
            <a:fld id="{D338C391-DF41-4968-8608-5D83073C5ED6}"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C96C27C0-9A2D-1340-B512-F09FB0E0803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63581CC-53A9-F42D-088C-3CF6A2062696}"/>
              </a:ext>
            </a:extLst>
          </p:cNvPr>
          <p:cNvSpPr>
            <a:spLocks noGrp="1"/>
          </p:cNvSpPr>
          <p:nvPr>
            <p:ph type="sldNum" sz="quarter" idx="12"/>
          </p:nvPr>
        </p:nvSpPr>
        <p:spPr/>
        <p:txBody>
          <a:body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1484335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CE3E10-3C6E-0165-945C-EDB8AE5610A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A183E83-133B-0C5A-18CD-36EC155C0D8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F78BC18-EB4E-D3E3-A9DC-A28CD23F9AAD}"/>
              </a:ext>
            </a:extLst>
          </p:cNvPr>
          <p:cNvSpPr>
            <a:spLocks noGrp="1"/>
          </p:cNvSpPr>
          <p:nvPr>
            <p:ph type="dt" sz="half" idx="10"/>
          </p:nvPr>
        </p:nvSpPr>
        <p:spPr/>
        <p:txBody>
          <a:bodyPr/>
          <a:lstStyle/>
          <a:p>
            <a:fld id="{D338C391-DF41-4968-8608-5D83073C5ED6}"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E91EB622-EEF2-F3D8-7977-A1D4F128B27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1F4C542-7496-9E93-5327-7B068F9395FC}"/>
              </a:ext>
            </a:extLst>
          </p:cNvPr>
          <p:cNvSpPr>
            <a:spLocks noGrp="1"/>
          </p:cNvSpPr>
          <p:nvPr>
            <p:ph type="sldNum" sz="quarter" idx="12"/>
          </p:nvPr>
        </p:nvSpPr>
        <p:spPr/>
        <p:txBody>
          <a:body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973674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2718967-C0C7-17D5-006D-84073971F2C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AB10862-A2D6-ACF3-8234-9E72454B5402}"/>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F6CE048-14F9-7C70-B458-14E9552CBA7F}"/>
              </a:ext>
            </a:extLst>
          </p:cNvPr>
          <p:cNvSpPr>
            <a:spLocks noGrp="1"/>
          </p:cNvSpPr>
          <p:nvPr>
            <p:ph type="dt" sz="half" idx="10"/>
          </p:nvPr>
        </p:nvSpPr>
        <p:spPr/>
        <p:txBody>
          <a:bodyPr/>
          <a:lstStyle/>
          <a:p>
            <a:fld id="{D338C391-DF41-4968-8608-5D83073C5ED6}"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CD533ADB-6BFA-A787-AC3A-9C1E9881435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9FEA641-A1BE-78FC-523C-E9821612CAF2}"/>
              </a:ext>
            </a:extLst>
          </p:cNvPr>
          <p:cNvSpPr>
            <a:spLocks noGrp="1"/>
          </p:cNvSpPr>
          <p:nvPr>
            <p:ph type="sldNum" sz="quarter" idx="12"/>
          </p:nvPr>
        </p:nvSpPr>
        <p:spPr/>
        <p:txBody>
          <a:body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1906764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D38F5C-CE58-BC20-6CC1-FA387444173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B9EE9FB-E986-05A8-A099-08B483889DFF}"/>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0E43DD6-0EFC-C192-8D0C-08717C020F69}"/>
              </a:ext>
            </a:extLst>
          </p:cNvPr>
          <p:cNvSpPr>
            <a:spLocks noGrp="1"/>
          </p:cNvSpPr>
          <p:nvPr>
            <p:ph type="dt" sz="half" idx="10"/>
          </p:nvPr>
        </p:nvSpPr>
        <p:spPr/>
        <p:txBody>
          <a:bodyPr/>
          <a:lstStyle/>
          <a:p>
            <a:fld id="{D338C391-DF41-4968-8608-5D83073C5ED6}"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4EAC8DBB-6B48-C1C4-4E93-B1DD5634D94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8C95ABD-A0B7-D227-AEB7-63BE62C208B2}"/>
              </a:ext>
            </a:extLst>
          </p:cNvPr>
          <p:cNvSpPr>
            <a:spLocks noGrp="1"/>
          </p:cNvSpPr>
          <p:nvPr>
            <p:ph type="sldNum" sz="quarter" idx="12"/>
          </p:nvPr>
        </p:nvSpPr>
        <p:spPr/>
        <p:txBody>
          <a:body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3226148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76C689-CC10-C087-9680-ED96B6EBECC7}"/>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73E4CD2-3E47-FDE2-E853-F6BECB1D2E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34DE40EA-9F51-717D-C7C0-F2ABB6C9B601}"/>
              </a:ext>
            </a:extLst>
          </p:cNvPr>
          <p:cNvSpPr>
            <a:spLocks noGrp="1"/>
          </p:cNvSpPr>
          <p:nvPr>
            <p:ph type="dt" sz="half" idx="10"/>
          </p:nvPr>
        </p:nvSpPr>
        <p:spPr/>
        <p:txBody>
          <a:bodyPr/>
          <a:lstStyle/>
          <a:p>
            <a:fld id="{D338C391-DF41-4968-8608-5D83073C5ED6}"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92599AB6-5C28-B6B7-FA23-D2C242F943A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5BB848F-BFB8-EE7C-20ED-00DA71894EE0}"/>
              </a:ext>
            </a:extLst>
          </p:cNvPr>
          <p:cNvSpPr>
            <a:spLocks noGrp="1"/>
          </p:cNvSpPr>
          <p:nvPr>
            <p:ph type="sldNum" sz="quarter" idx="12"/>
          </p:nvPr>
        </p:nvSpPr>
        <p:spPr/>
        <p:txBody>
          <a:body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19064723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0C3926-2661-625A-9781-0E43FA8FF99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ED85541-1C43-0657-8776-E2EA6E2370DE}"/>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D2161B4-E931-7C2E-13E8-DEF57C4F1163}"/>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7B279798-2673-F5B2-7CF5-9E7EC184F73B}"/>
              </a:ext>
            </a:extLst>
          </p:cNvPr>
          <p:cNvSpPr>
            <a:spLocks noGrp="1"/>
          </p:cNvSpPr>
          <p:nvPr>
            <p:ph type="dt" sz="half" idx="10"/>
          </p:nvPr>
        </p:nvSpPr>
        <p:spPr/>
        <p:txBody>
          <a:bodyPr/>
          <a:lstStyle/>
          <a:p>
            <a:fld id="{D338C391-DF41-4968-8608-5D83073C5ED6}" type="datetimeFigureOut">
              <a:rPr lang="zh-CN" altLang="en-US" smtClean="0"/>
              <a:t>2023/11/8</a:t>
            </a:fld>
            <a:endParaRPr lang="zh-CN" altLang="en-US"/>
          </a:p>
        </p:txBody>
      </p:sp>
      <p:sp>
        <p:nvSpPr>
          <p:cNvPr id="6" name="页脚占位符 5">
            <a:extLst>
              <a:ext uri="{FF2B5EF4-FFF2-40B4-BE49-F238E27FC236}">
                <a16:creationId xmlns:a16="http://schemas.microsoft.com/office/drawing/2014/main" id="{6C8A9CEC-CA24-122C-4312-CAE273F42B4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4CF1B87-531B-18D1-86BF-83CBB6281C10}"/>
              </a:ext>
            </a:extLst>
          </p:cNvPr>
          <p:cNvSpPr>
            <a:spLocks noGrp="1"/>
          </p:cNvSpPr>
          <p:nvPr>
            <p:ph type="sldNum" sz="quarter" idx="12"/>
          </p:nvPr>
        </p:nvSpPr>
        <p:spPr/>
        <p:txBody>
          <a:body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1674516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C10B5-3B84-1630-C3A7-F71F8C9C3F5E}"/>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C25F82F4-6204-B517-14A9-2E8A188203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2D4CEEB-4BF0-EF03-FDCD-3B10FFE305E6}"/>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3F70CC8E-8536-C74D-9E6D-07FE6DE973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A018336-2677-3E15-73EA-445F97DBE47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B7F91338-71FB-3F3D-F644-DC3A999C2A82}"/>
              </a:ext>
            </a:extLst>
          </p:cNvPr>
          <p:cNvSpPr>
            <a:spLocks noGrp="1"/>
          </p:cNvSpPr>
          <p:nvPr>
            <p:ph type="dt" sz="half" idx="10"/>
          </p:nvPr>
        </p:nvSpPr>
        <p:spPr/>
        <p:txBody>
          <a:bodyPr/>
          <a:lstStyle/>
          <a:p>
            <a:fld id="{D338C391-DF41-4968-8608-5D83073C5ED6}" type="datetimeFigureOut">
              <a:rPr lang="zh-CN" altLang="en-US" smtClean="0"/>
              <a:t>2023/11/8</a:t>
            </a:fld>
            <a:endParaRPr lang="zh-CN" altLang="en-US"/>
          </a:p>
        </p:txBody>
      </p:sp>
      <p:sp>
        <p:nvSpPr>
          <p:cNvPr id="8" name="页脚占位符 7">
            <a:extLst>
              <a:ext uri="{FF2B5EF4-FFF2-40B4-BE49-F238E27FC236}">
                <a16:creationId xmlns:a16="http://schemas.microsoft.com/office/drawing/2014/main" id="{1E1A93C5-DCA4-5053-6212-EBB5111081A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58CC3AF-F110-9072-E732-3B8BEF9F7CAF}"/>
              </a:ext>
            </a:extLst>
          </p:cNvPr>
          <p:cNvSpPr>
            <a:spLocks noGrp="1"/>
          </p:cNvSpPr>
          <p:nvPr>
            <p:ph type="sldNum" sz="quarter" idx="12"/>
          </p:nvPr>
        </p:nvSpPr>
        <p:spPr/>
        <p:txBody>
          <a:body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585390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21E5D3-78B1-DAC1-C60F-C26EFA23A08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850089C1-DA57-01A5-8D6B-CC260367EA1C}"/>
              </a:ext>
            </a:extLst>
          </p:cNvPr>
          <p:cNvSpPr>
            <a:spLocks noGrp="1"/>
          </p:cNvSpPr>
          <p:nvPr>
            <p:ph type="dt" sz="half" idx="10"/>
          </p:nvPr>
        </p:nvSpPr>
        <p:spPr/>
        <p:txBody>
          <a:bodyPr/>
          <a:lstStyle/>
          <a:p>
            <a:fld id="{D338C391-DF41-4968-8608-5D83073C5ED6}" type="datetimeFigureOut">
              <a:rPr lang="zh-CN" altLang="en-US" smtClean="0"/>
              <a:t>2023/11/8</a:t>
            </a:fld>
            <a:endParaRPr lang="zh-CN" altLang="en-US"/>
          </a:p>
        </p:txBody>
      </p:sp>
      <p:sp>
        <p:nvSpPr>
          <p:cNvPr id="4" name="页脚占位符 3">
            <a:extLst>
              <a:ext uri="{FF2B5EF4-FFF2-40B4-BE49-F238E27FC236}">
                <a16:creationId xmlns:a16="http://schemas.microsoft.com/office/drawing/2014/main" id="{EF1D9E01-3B99-EEA8-6EBA-25A60068711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AB2B052-B691-4F09-EF35-913F89EB7FA2}"/>
              </a:ext>
            </a:extLst>
          </p:cNvPr>
          <p:cNvSpPr>
            <a:spLocks noGrp="1"/>
          </p:cNvSpPr>
          <p:nvPr>
            <p:ph type="sldNum" sz="quarter" idx="12"/>
          </p:nvPr>
        </p:nvSpPr>
        <p:spPr/>
        <p:txBody>
          <a:body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1452580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D2A2121-52FF-4D82-9D6D-DEF5A73AE6B7}"/>
              </a:ext>
            </a:extLst>
          </p:cNvPr>
          <p:cNvSpPr>
            <a:spLocks noGrp="1"/>
          </p:cNvSpPr>
          <p:nvPr>
            <p:ph type="dt" sz="half" idx="10"/>
          </p:nvPr>
        </p:nvSpPr>
        <p:spPr/>
        <p:txBody>
          <a:bodyPr/>
          <a:lstStyle/>
          <a:p>
            <a:fld id="{D338C391-DF41-4968-8608-5D83073C5ED6}" type="datetimeFigureOut">
              <a:rPr lang="zh-CN" altLang="en-US" smtClean="0"/>
              <a:t>2023/11/8</a:t>
            </a:fld>
            <a:endParaRPr lang="zh-CN" altLang="en-US"/>
          </a:p>
        </p:txBody>
      </p:sp>
      <p:sp>
        <p:nvSpPr>
          <p:cNvPr id="3" name="页脚占位符 2">
            <a:extLst>
              <a:ext uri="{FF2B5EF4-FFF2-40B4-BE49-F238E27FC236}">
                <a16:creationId xmlns:a16="http://schemas.microsoft.com/office/drawing/2014/main" id="{4BB0D197-B163-FAE2-1B4D-54473D8A2F5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D45329E-667D-2A5A-77A1-E9A9ED568692}"/>
              </a:ext>
            </a:extLst>
          </p:cNvPr>
          <p:cNvSpPr>
            <a:spLocks noGrp="1"/>
          </p:cNvSpPr>
          <p:nvPr>
            <p:ph type="sldNum" sz="quarter" idx="12"/>
          </p:nvPr>
        </p:nvSpPr>
        <p:spPr/>
        <p:txBody>
          <a:body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27317102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7DF82F-4FE1-99A7-58D8-FAD6E1D1150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E6BFDF3-63BF-EF52-5729-1E3AEB8E20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79E66597-1634-A045-A8DB-0DAB503AFD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4CA471E-2A9F-7EC8-5F0C-AC6B7F672B4F}"/>
              </a:ext>
            </a:extLst>
          </p:cNvPr>
          <p:cNvSpPr>
            <a:spLocks noGrp="1"/>
          </p:cNvSpPr>
          <p:nvPr>
            <p:ph type="dt" sz="half" idx="10"/>
          </p:nvPr>
        </p:nvSpPr>
        <p:spPr/>
        <p:txBody>
          <a:bodyPr/>
          <a:lstStyle/>
          <a:p>
            <a:fld id="{D338C391-DF41-4968-8608-5D83073C5ED6}" type="datetimeFigureOut">
              <a:rPr lang="zh-CN" altLang="en-US" smtClean="0"/>
              <a:t>2023/11/8</a:t>
            </a:fld>
            <a:endParaRPr lang="zh-CN" altLang="en-US"/>
          </a:p>
        </p:txBody>
      </p:sp>
      <p:sp>
        <p:nvSpPr>
          <p:cNvPr id="6" name="页脚占位符 5">
            <a:extLst>
              <a:ext uri="{FF2B5EF4-FFF2-40B4-BE49-F238E27FC236}">
                <a16:creationId xmlns:a16="http://schemas.microsoft.com/office/drawing/2014/main" id="{DA08BDC8-B7CF-90C1-E2F8-8DCA6CD2DFD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C67F7FB-E5DC-D22D-80E6-1E13FF1F7751}"/>
              </a:ext>
            </a:extLst>
          </p:cNvPr>
          <p:cNvSpPr>
            <a:spLocks noGrp="1"/>
          </p:cNvSpPr>
          <p:nvPr>
            <p:ph type="sldNum" sz="quarter" idx="12"/>
          </p:nvPr>
        </p:nvSpPr>
        <p:spPr/>
        <p:txBody>
          <a:body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2211227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719B64-F516-4DD9-6DB7-2A5647A7D6F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A658245-792F-48AB-4EFB-379A4DD3F2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786194A-3089-C70A-15CB-134D6725E3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349706C-CD88-F3BF-07A6-E85C93454C17}"/>
              </a:ext>
            </a:extLst>
          </p:cNvPr>
          <p:cNvSpPr>
            <a:spLocks noGrp="1"/>
          </p:cNvSpPr>
          <p:nvPr>
            <p:ph type="dt" sz="half" idx="10"/>
          </p:nvPr>
        </p:nvSpPr>
        <p:spPr/>
        <p:txBody>
          <a:bodyPr/>
          <a:lstStyle/>
          <a:p>
            <a:fld id="{D338C391-DF41-4968-8608-5D83073C5ED6}" type="datetimeFigureOut">
              <a:rPr lang="zh-CN" altLang="en-US" smtClean="0"/>
              <a:t>2023/11/8</a:t>
            </a:fld>
            <a:endParaRPr lang="zh-CN" altLang="en-US"/>
          </a:p>
        </p:txBody>
      </p:sp>
      <p:sp>
        <p:nvSpPr>
          <p:cNvPr id="6" name="页脚占位符 5">
            <a:extLst>
              <a:ext uri="{FF2B5EF4-FFF2-40B4-BE49-F238E27FC236}">
                <a16:creationId xmlns:a16="http://schemas.microsoft.com/office/drawing/2014/main" id="{E630225C-EB4D-EA3F-DFA7-D5892516C77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9E0DCD1-6BB8-E65B-F69F-63C3C57283B1}"/>
              </a:ext>
            </a:extLst>
          </p:cNvPr>
          <p:cNvSpPr>
            <a:spLocks noGrp="1"/>
          </p:cNvSpPr>
          <p:nvPr>
            <p:ph type="sldNum" sz="quarter" idx="12"/>
          </p:nvPr>
        </p:nvSpPr>
        <p:spPr/>
        <p:txBody>
          <a:body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189211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2513DAF-690B-65F8-FA71-2BCBDA5C82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1A92F1A5-583F-CEE8-7EFF-0FF34E37C8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1B1F18C-857D-7A0F-D890-70BC6DC532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38C391-DF41-4968-8608-5D83073C5ED6}"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CA992E3E-221D-0BA1-08F6-B4C0FB4EF4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63A19C6-FEC4-A551-6260-AD3819F318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0BBACC-0E9E-4D5B-815D-7A33C0EFC276}" type="slidenum">
              <a:rPr lang="zh-CN" altLang="en-US" smtClean="0"/>
              <a:t>‹#›</a:t>
            </a:fld>
            <a:endParaRPr lang="zh-CN" altLang="en-US"/>
          </a:p>
        </p:txBody>
      </p:sp>
    </p:spTree>
    <p:extLst>
      <p:ext uri="{BB962C8B-B14F-4D97-AF65-F5344CB8AC3E}">
        <p14:creationId xmlns:p14="http://schemas.microsoft.com/office/powerpoint/2010/main" val="25947241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examing-LIWC.docx"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ustomXml" Target="../ink/ink23.xml"/><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customXml" Target="../ink/ink24.xml"/><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customXml" Target="../ink/ink25.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hyperlink" Target="effect-&#37327;&#34920;.docx" TargetMode="Externa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customXml" Target="../ink/ink26.xml"/><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customXml" Target="../ink/ink28.xml"/><Relationship Id="rId5" Type="http://schemas.openxmlformats.org/officeDocument/2006/relationships/customXml" Target="../ink/ink27.xml"/><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customXml" Target="../ink/ink5.xml"/><Relationship Id="rId13" Type="http://schemas.openxmlformats.org/officeDocument/2006/relationships/customXml" Target="../ink/ink10.xml"/><Relationship Id="rId18" Type="http://schemas.openxmlformats.org/officeDocument/2006/relationships/customXml" Target="../ink/ink15.xml"/><Relationship Id="rId3" Type="http://schemas.openxmlformats.org/officeDocument/2006/relationships/customXml" Target="../ink/ink1.xml"/><Relationship Id="rId21" Type="http://schemas.openxmlformats.org/officeDocument/2006/relationships/customXml" Target="../ink/ink18.xml"/><Relationship Id="rId7" Type="http://schemas.openxmlformats.org/officeDocument/2006/relationships/customXml" Target="../ink/ink4.xml"/><Relationship Id="rId12" Type="http://schemas.openxmlformats.org/officeDocument/2006/relationships/customXml" Target="../ink/ink9.xml"/><Relationship Id="rId17" Type="http://schemas.openxmlformats.org/officeDocument/2006/relationships/customXml" Target="../ink/ink14.xml"/><Relationship Id="rId2" Type="http://schemas.openxmlformats.org/officeDocument/2006/relationships/image" Target="../media/image2.png"/><Relationship Id="rId16" Type="http://schemas.openxmlformats.org/officeDocument/2006/relationships/customXml" Target="../ink/ink13.xml"/><Relationship Id="rId20" Type="http://schemas.openxmlformats.org/officeDocument/2006/relationships/customXml" Target="../ink/ink17.xml"/><Relationship Id="rId1" Type="http://schemas.openxmlformats.org/officeDocument/2006/relationships/slideLayout" Target="../slideLayouts/slideLayout7.xml"/><Relationship Id="rId6" Type="http://schemas.openxmlformats.org/officeDocument/2006/relationships/customXml" Target="../ink/ink3.xml"/><Relationship Id="rId11" Type="http://schemas.openxmlformats.org/officeDocument/2006/relationships/customXml" Target="../ink/ink8.xml"/><Relationship Id="rId24" Type="http://schemas.openxmlformats.org/officeDocument/2006/relationships/customXml" Target="../ink/ink21.xml"/><Relationship Id="rId5" Type="http://schemas.openxmlformats.org/officeDocument/2006/relationships/customXml" Target="../ink/ink2.xml"/><Relationship Id="rId15" Type="http://schemas.openxmlformats.org/officeDocument/2006/relationships/customXml" Target="../ink/ink12.xml"/><Relationship Id="rId23" Type="http://schemas.openxmlformats.org/officeDocument/2006/relationships/customXml" Target="../ink/ink20.xml"/><Relationship Id="rId10" Type="http://schemas.openxmlformats.org/officeDocument/2006/relationships/customXml" Target="../ink/ink7.xml"/><Relationship Id="rId19" Type="http://schemas.openxmlformats.org/officeDocument/2006/relationships/customXml" Target="../ink/ink16.xml"/><Relationship Id="rId4" Type="http://schemas.openxmlformats.org/officeDocument/2006/relationships/image" Target="../media/image8.png"/><Relationship Id="rId9" Type="http://schemas.openxmlformats.org/officeDocument/2006/relationships/customXml" Target="../ink/ink6.xml"/><Relationship Id="rId14" Type="http://schemas.openxmlformats.org/officeDocument/2006/relationships/customXml" Target="../ink/ink11.xml"/><Relationship Id="rId22" Type="http://schemas.openxmlformats.org/officeDocument/2006/relationships/customXml" Target="../ink/ink19.xml"/></Relationships>
</file>

<file path=ppt/slides/_rels/slide8.xml.rels><?xml version="1.0" encoding="UTF-8" standalone="yes"?>
<Relationships xmlns="http://schemas.openxmlformats.org/package/2006/relationships"><Relationship Id="rId3" Type="http://schemas.openxmlformats.org/officeDocument/2006/relationships/customXml" Target="../ink/ink22.xml"/><Relationship Id="rId2" Type="http://schemas.openxmlformats.org/officeDocument/2006/relationships/hyperlink" Target="examing%20-%20&#20027;&#39064;.docx" TargetMode="Externa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DC01A7-A57A-96B9-5E55-A4B63072A5D3}"/>
              </a:ext>
            </a:extLst>
          </p:cNvPr>
          <p:cNvSpPr>
            <a:spLocks noGrp="1"/>
          </p:cNvSpPr>
          <p:nvPr>
            <p:ph type="ctrTitle"/>
          </p:nvPr>
        </p:nvSpPr>
        <p:spPr/>
        <p:txBody>
          <a:bodyPr/>
          <a:lstStyle/>
          <a:p>
            <a:r>
              <a:rPr lang="zh-CN" altLang="en-US" b="1" dirty="0"/>
              <a:t>文献汇报</a:t>
            </a:r>
          </a:p>
        </p:txBody>
      </p:sp>
      <p:sp>
        <p:nvSpPr>
          <p:cNvPr id="3" name="副标题 2">
            <a:extLst>
              <a:ext uri="{FF2B5EF4-FFF2-40B4-BE49-F238E27FC236}">
                <a16:creationId xmlns:a16="http://schemas.microsoft.com/office/drawing/2014/main" id="{16E2E0CF-151E-68E7-6A6C-D6DA3A443A26}"/>
              </a:ext>
            </a:extLst>
          </p:cNvPr>
          <p:cNvSpPr>
            <a:spLocks noGrp="1"/>
          </p:cNvSpPr>
          <p:nvPr>
            <p:ph type="subTitle" idx="1"/>
          </p:nvPr>
        </p:nvSpPr>
        <p:spPr/>
        <p:txBody>
          <a:bodyPr/>
          <a:lstStyle/>
          <a:p>
            <a:r>
              <a:rPr lang="zh-CN" altLang="en-US" dirty="0"/>
              <a:t>汇报人：何雨欣</a:t>
            </a:r>
          </a:p>
        </p:txBody>
      </p:sp>
      <p:sp>
        <p:nvSpPr>
          <p:cNvPr id="4" name="文本框 3">
            <a:extLst>
              <a:ext uri="{FF2B5EF4-FFF2-40B4-BE49-F238E27FC236}">
                <a16:creationId xmlns:a16="http://schemas.microsoft.com/office/drawing/2014/main" id="{F0D826EA-7F25-05E3-AFD4-7F4BD165CFA1}"/>
              </a:ext>
            </a:extLst>
          </p:cNvPr>
          <p:cNvSpPr txBox="1"/>
          <p:nvPr/>
        </p:nvSpPr>
        <p:spPr>
          <a:xfrm>
            <a:off x="9502445" y="5764378"/>
            <a:ext cx="2487168" cy="369332"/>
          </a:xfrm>
          <a:prstGeom prst="rect">
            <a:avLst/>
          </a:prstGeom>
          <a:noFill/>
        </p:spPr>
        <p:txBody>
          <a:bodyPr wrap="square" rtlCol="0">
            <a:spAutoFit/>
          </a:bodyPr>
          <a:lstStyle/>
          <a:p>
            <a:r>
              <a:rPr lang="en-US" altLang="zh-CN" dirty="0"/>
              <a:t>2023-11-08</a:t>
            </a:r>
            <a:endParaRPr lang="zh-CN" altLang="en-US" dirty="0"/>
          </a:p>
        </p:txBody>
      </p:sp>
    </p:spTree>
    <p:extLst>
      <p:ext uri="{BB962C8B-B14F-4D97-AF65-F5344CB8AC3E}">
        <p14:creationId xmlns:p14="http://schemas.microsoft.com/office/powerpoint/2010/main" val="13469416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6D81DD8-8F1B-29F0-EA54-878138FD7098}"/>
              </a:ext>
            </a:extLst>
          </p:cNvPr>
          <p:cNvPicPr>
            <a:picLocks noChangeAspect="1"/>
          </p:cNvPicPr>
          <p:nvPr/>
        </p:nvPicPr>
        <p:blipFill>
          <a:blip r:embed="rId2"/>
          <a:stretch>
            <a:fillRect/>
          </a:stretch>
        </p:blipFill>
        <p:spPr>
          <a:xfrm>
            <a:off x="0" y="973231"/>
            <a:ext cx="12192000" cy="5723835"/>
          </a:xfrm>
          <a:prstGeom prst="rect">
            <a:avLst/>
          </a:prstGeom>
        </p:spPr>
      </p:pic>
      <p:sp>
        <p:nvSpPr>
          <p:cNvPr id="2" name="文本框 1">
            <a:extLst>
              <a:ext uri="{FF2B5EF4-FFF2-40B4-BE49-F238E27FC236}">
                <a16:creationId xmlns:a16="http://schemas.microsoft.com/office/drawing/2014/main" id="{CCA9D4F2-3A0D-6B8F-EAD4-BC7C7540F8D2}"/>
              </a:ext>
            </a:extLst>
          </p:cNvPr>
          <p:cNvSpPr txBox="1"/>
          <p:nvPr/>
        </p:nvSpPr>
        <p:spPr>
          <a:xfrm>
            <a:off x="446227" y="241402"/>
            <a:ext cx="6773875" cy="646331"/>
          </a:xfrm>
          <a:prstGeom prst="rect">
            <a:avLst/>
          </a:prstGeom>
          <a:noFill/>
        </p:spPr>
        <p:txBody>
          <a:bodyPr wrap="square" rtlCol="0">
            <a:spAutoFit/>
          </a:bodyPr>
          <a:lstStyle/>
          <a:p>
            <a:r>
              <a:rPr lang="zh-CN" altLang="en-US" dirty="0"/>
              <a:t>求助类型匹配</a:t>
            </a:r>
            <a:endParaRPr lang="en-US" altLang="zh-CN" dirty="0"/>
          </a:p>
          <a:p>
            <a:endParaRPr lang="zh-CN" altLang="en-US" dirty="0"/>
          </a:p>
        </p:txBody>
      </p:sp>
    </p:spTree>
    <p:extLst>
      <p:ext uri="{BB962C8B-B14F-4D97-AF65-F5344CB8AC3E}">
        <p14:creationId xmlns:p14="http://schemas.microsoft.com/office/powerpoint/2010/main" val="42619815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864238C-6D73-FE10-CC58-4AF9F973789E}"/>
              </a:ext>
            </a:extLst>
          </p:cNvPr>
          <p:cNvSpPr txBox="1"/>
          <p:nvPr/>
        </p:nvSpPr>
        <p:spPr>
          <a:xfrm>
            <a:off x="551160" y="1110914"/>
            <a:ext cx="11367655" cy="3600986"/>
          </a:xfrm>
          <a:prstGeom prst="rect">
            <a:avLst/>
          </a:prstGeom>
          <a:noFill/>
        </p:spPr>
        <p:txBody>
          <a:bodyPr wrap="square" rtlCol="0">
            <a:spAutoFit/>
          </a:bodyPr>
          <a:lstStyle/>
          <a:p>
            <a:r>
              <a:rPr lang="zh-CN" altLang="en-US" sz="2400" b="1" dirty="0"/>
              <a:t>语言特点分析</a:t>
            </a:r>
            <a:endParaRPr lang="en-US" altLang="zh-CN" sz="2400" b="1" dirty="0"/>
          </a:p>
          <a:p>
            <a:endParaRPr lang="en-US" altLang="zh-CN" sz="2400" b="1" dirty="0"/>
          </a:p>
          <a:p>
            <a:r>
              <a:rPr lang="zh-CN" altLang="en-US" dirty="0"/>
              <a:t>初始帖子特征包括评分、评论数量、链接共享、初始帖子字数和标题情感。</a:t>
            </a:r>
            <a:endParaRPr lang="en-US" altLang="zh-CN" dirty="0"/>
          </a:p>
          <a:p>
            <a:r>
              <a:rPr lang="zh-CN" altLang="en-US" dirty="0">
                <a:effectLst/>
              </a:rPr>
              <a:t>计算新变量：使用</a:t>
            </a:r>
            <a:r>
              <a:rPr lang="en-US" altLang="zh-CN" dirty="0">
                <a:effectLst/>
              </a:rPr>
              <a:t>Python</a:t>
            </a:r>
            <a:r>
              <a:rPr lang="zh-CN" altLang="en-US" dirty="0">
                <a:effectLst/>
              </a:rPr>
              <a:t>对表情符号进行统计，使用</a:t>
            </a:r>
            <a:r>
              <a:rPr lang="en-US" altLang="zh-CN" dirty="0">
                <a:effectLst/>
              </a:rPr>
              <a:t>Excel</a:t>
            </a:r>
            <a:r>
              <a:rPr lang="zh-CN" altLang="en-US" dirty="0">
                <a:effectLst/>
              </a:rPr>
              <a:t>中的</a:t>
            </a:r>
            <a:r>
              <a:rPr lang="en-US" altLang="zh-CN" dirty="0">
                <a:effectLst/>
              </a:rPr>
              <a:t>Text2Data</a:t>
            </a:r>
            <a:r>
              <a:rPr lang="zh-CN" altLang="en-US" dirty="0">
                <a:effectLst/>
              </a:rPr>
              <a:t>插件计算标题情感得分。</a:t>
            </a:r>
            <a:endParaRPr lang="en-US" altLang="zh-CN" dirty="0">
              <a:effectLst/>
            </a:endParaRPr>
          </a:p>
          <a:p>
            <a:endParaRPr lang="en-US" altLang="zh-CN" b="1" dirty="0"/>
          </a:p>
          <a:p>
            <a:r>
              <a:rPr lang="zh-CN" altLang="en-US" dirty="0"/>
              <a:t>所有初始帖子内容都使用语言查询和单词计数</a:t>
            </a:r>
            <a:r>
              <a:rPr lang="en-US" altLang="zh-CN" dirty="0"/>
              <a:t>( LIWC-</a:t>
            </a:r>
            <a:r>
              <a:rPr lang="zh-CN" altLang="en-US" dirty="0"/>
              <a:t> 统计词频</a:t>
            </a:r>
            <a:r>
              <a:rPr lang="en-US" altLang="zh-CN" dirty="0"/>
              <a:t>)</a:t>
            </a:r>
            <a:r>
              <a:rPr lang="zh-CN" altLang="en-US" dirty="0"/>
              <a:t>工具进行了量化和分析，其中包括</a:t>
            </a:r>
            <a:r>
              <a:rPr lang="en-US" altLang="zh-CN" dirty="0"/>
              <a:t>93</a:t>
            </a:r>
            <a:r>
              <a:rPr lang="zh-CN" altLang="en-US" dirty="0"/>
              <a:t>个类别，包括情绪情感、认知过程、自我关注和感知等。</a:t>
            </a:r>
            <a:endParaRPr lang="en-US" altLang="zh-CN" dirty="0"/>
          </a:p>
          <a:p>
            <a:endParaRPr lang="en-US" altLang="zh-CN" b="1" dirty="0"/>
          </a:p>
          <a:p>
            <a:r>
              <a:rPr lang="zh-CN" altLang="en-US" dirty="0"/>
              <a:t>帖子被分为</a:t>
            </a:r>
            <a:r>
              <a:rPr lang="en-US" altLang="zh-CN" dirty="0"/>
              <a:t>2</a:t>
            </a:r>
            <a:r>
              <a:rPr lang="zh-CN" altLang="en-US" dirty="0"/>
              <a:t>组</a:t>
            </a:r>
            <a:r>
              <a:rPr lang="en-US" altLang="zh-CN" dirty="0"/>
              <a:t>- -</a:t>
            </a:r>
            <a:r>
              <a:rPr lang="zh-CN" altLang="en-US" dirty="0"/>
              <a:t>匹配需求和不匹配需求。</a:t>
            </a:r>
            <a:endParaRPr lang="en-US" altLang="zh-CN" dirty="0"/>
          </a:p>
          <a:p>
            <a:r>
              <a:rPr lang="zh-CN" altLang="en-US" dirty="0"/>
              <a:t>根据</a:t>
            </a:r>
            <a:r>
              <a:rPr lang="en-US" altLang="zh-CN" dirty="0"/>
              <a:t>LIWC</a:t>
            </a:r>
            <a:r>
              <a:rPr lang="zh-CN" altLang="en-US" dirty="0"/>
              <a:t>中列出的参数，采用参数检验和非参数检验比较两组被试的语言特征。如果获得的变量符合参数检验的要求，则进行双尾</a:t>
            </a:r>
            <a:r>
              <a:rPr lang="en-US" altLang="zh-CN" dirty="0"/>
              <a:t>t</a:t>
            </a:r>
            <a:r>
              <a:rPr lang="zh-CN" altLang="en-US" dirty="0"/>
              <a:t>检验。对违反正态性和假设检验的变量采用</a:t>
            </a:r>
            <a:r>
              <a:rPr lang="en-US" altLang="zh-CN" dirty="0"/>
              <a:t>Mann - Whitney U</a:t>
            </a:r>
            <a:r>
              <a:rPr lang="zh-CN" altLang="en-US" dirty="0"/>
              <a:t>检验。所有统计分析均使用</a:t>
            </a:r>
            <a:r>
              <a:rPr lang="en-US" altLang="zh-CN" dirty="0"/>
              <a:t>IBM SPSS Statistics for Windows (</a:t>
            </a:r>
            <a:r>
              <a:rPr lang="zh-CN" altLang="en-US" dirty="0"/>
              <a:t>第</a:t>
            </a:r>
            <a:r>
              <a:rPr lang="en-US" altLang="zh-CN" dirty="0"/>
              <a:t>26</a:t>
            </a:r>
            <a:r>
              <a:rPr lang="zh-CN" altLang="en-US" dirty="0"/>
              <a:t>版</a:t>
            </a:r>
            <a:r>
              <a:rPr lang="en-US" altLang="zh-CN" dirty="0"/>
              <a:t>)</a:t>
            </a:r>
            <a:r>
              <a:rPr lang="zh-CN" altLang="en-US" dirty="0"/>
              <a:t>进行，</a:t>
            </a:r>
            <a:r>
              <a:rPr lang="en-US" altLang="zh-CN" b="1" dirty="0"/>
              <a:t>P</a:t>
            </a:r>
            <a:r>
              <a:rPr lang="zh-CN" altLang="en-US" b="1" dirty="0"/>
              <a:t>值</a:t>
            </a:r>
            <a:r>
              <a:rPr lang="en-US" altLang="zh-CN" b="1" dirty="0"/>
              <a:t>&lt; 0.05</a:t>
            </a:r>
            <a:r>
              <a:rPr lang="zh-CN" altLang="en-US" dirty="0"/>
              <a:t>为有统计学意义。采用</a:t>
            </a:r>
            <a:r>
              <a:rPr lang="en-US" altLang="zh-CN" dirty="0"/>
              <a:t>Cohen d</a:t>
            </a:r>
            <a:r>
              <a:rPr lang="zh-CN" altLang="en-US" dirty="0"/>
              <a:t>量化</a:t>
            </a:r>
            <a:r>
              <a:rPr lang="en-US" altLang="zh-CN" dirty="0"/>
              <a:t>2</a:t>
            </a:r>
            <a:r>
              <a:rPr lang="zh-CN" altLang="en-US" dirty="0"/>
              <a:t>组之间的效应量。</a:t>
            </a:r>
            <a:endParaRPr lang="en-US" altLang="zh-CN" dirty="0"/>
          </a:p>
        </p:txBody>
      </p:sp>
    </p:spTree>
    <p:extLst>
      <p:ext uri="{BB962C8B-B14F-4D97-AF65-F5344CB8AC3E}">
        <p14:creationId xmlns:p14="http://schemas.microsoft.com/office/powerpoint/2010/main" val="766064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5BF29D0-50E4-13F4-A697-97112C927603}"/>
              </a:ext>
            </a:extLst>
          </p:cNvPr>
          <p:cNvSpPr txBox="1"/>
          <p:nvPr/>
        </p:nvSpPr>
        <p:spPr>
          <a:xfrm>
            <a:off x="277977" y="58523"/>
            <a:ext cx="11075212" cy="2585323"/>
          </a:xfrm>
          <a:prstGeom prst="rect">
            <a:avLst/>
          </a:prstGeom>
          <a:noFill/>
        </p:spPr>
        <p:txBody>
          <a:bodyPr wrap="square" rtlCol="0">
            <a:spAutoFit/>
          </a:bodyPr>
          <a:lstStyle/>
          <a:p>
            <a:r>
              <a:rPr lang="zh-CN" altLang="en-US" dirty="0"/>
              <a:t>结果</a:t>
            </a:r>
            <a:endParaRPr lang="en-US" altLang="zh-CN" dirty="0"/>
          </a:p>
          <a:p>
            <a:endParaRPr lang="en-US" altLang="zh-CN" dirty="0"/>
          </a:p>
          <a:p>
            <a:r>
              <a:rPr lang="zh-CN" altLang="en-US" dirty="0"/>
              <a:t>我们使用</a:t>
            </a:r>
            <a:r>
              <a:rPr lang="en-US" altLang="zh-CN" dirty="0"/>
              <a:t>LIWC</a:t>
            </a:r>
            <a:r>
              <a:rPr lang="zh-CN" altLang="en-US" dirty="0"/>
              <a:t>软件检查了</a:t>
            </a:r>
            <a:r>
              <a:rPr lang="en-US" altLang="zh-CN" dirty="0"/>
              <a:t>2</a:t>
            </a:r>
            <a:r>
              <a:rPr lang="zh-CN" altLang="en-US" dirty="0"/>
              <a:t>组</a:t>
            </a:r>
            <a:r>
              <a:rPr lang="en-US" altLang="zh-CN" dirty="0"/>
              <a:t>(</a:t>
            </a:r>
            <a:r>
              <a:rPr lang="zh-CN" altLang="en-US" dirty="0"/>
              <a:t>即匹配的帮助和不匹配的帮助</a:t>
            </a:r>
            <a:r>
              <a:rPr lang="en-US" altLang="zh-CN" dirty="0"/>
              <a:t>)</a:t>
            </a:r>
            <a:r>
              <a:rPr lang="zh-CN" altLang="en-US" dirty="0"/>
              <a:t>之间</a:t>
            </a:r>
            <a:r>
              <a:rPr lang="en-US" altLang="zh-CN" dirty="0"/>
              <a:t>93</a:t>
            </a:r>
            <a:r>
              <a:rPr lang="zh-CN" altLang="en-US" dirty="0"/>
              <a:t>个预先指定的字典</a:t>
            </a:r>
            <a:r>
              <a:rPr lang="en-US" altLang="zh-CN" dirty="0"/>
              <a:t>(</a:t>
            </a:r>
            <a:r>
              <a:rPr lang="zh-CN" altLang="en-US" dirty="0"/>
              <a:t>词汇表</a:t>
            </a:r>
            <a:r>
              <a:rPr lang="en-US" altLang="zh-CN" dirty="0"/>
              <a:t>)</a:t>
            </a:r>
            <a:r>
              <a:rPr lang="zh-CN" altLang="en-US" dirty="0"/>
              <a:t>的使用情况。</a:t>
            </a:r>
            <a:endParaRPr lang="en-US" altLang="zh-CN" dirty="0"/>
          </a:p>
          <a:p>
            <a:endParaRPr lang="en-US" altLang="zh-CN" dirty="0"/>
          </a:p>
          <a:p>
            <a:r>
              <a:rPr lang="zh-CN" altLang="en-US" dirty="0"/>
              <a:t>帖子特征和描述性统计</a:t>
            </a:r>
            <a:r>
              <a:rPr lang="en-US" altLang="zh-CN" dirty="0">
                <a:hlinkClick r:id="rId3" action="ppaction://hlinkfile"/>
              </a:rPr>
              <a:t>examing-LIWC.docx</a:t>
            </a:r>
            <a:endParaRPr lang="en-US" altLang="zh-CN" dirty="0"/>
          </a:p>
          <a:p>
            <a:r>
              <a:rPr lang="zh-CN" altLang="en-US" dirty="0"/>
              <a:t>在</a:t>
            </a:r>
            <a:r>
              <a:rPr lang="en-US" altLang="zh-CN" dirty="0"/>
              <a:t>250</a:t>
            </a:r>
            <a:r>
              <a:rPr lang="zh-CN" altLang="en-US" dirty="0"/>
              <a:t>个初始帖子中，共发现</a:t>
            </a:r>
            <a:r>
              <a:rPr lang="en-US" altLang="zh-CN" dirty="0"/>
              <a:t>18</a:t>
            </a:r>
            <a:r>
              <a:rPr lang="zh-CN" altLang="en-US" dirty="0"/>
              <a:t>个特征</a:t>
            </a:r>
            <a:r>
              <a:rPr lang="en-US" altLang="zh-CN" dirty="0"/>
              <a:t>( n = 3,17 %</a:t>
            </a:r>
            <a:r>
              <a:rPr lang="zh-CN" altLang="en-US" dirty="0"/>
              <a:t>的发帖特征和</a:t>
            </a:r>
            <a:r>
              <a:rPr lang="en-US" altLang="zh-CN" dirty="0"/>
              <a:t>n = 15,83 %</a:t>
            </a:r>
            <a:r>
              <a:rPr lang="zh-CN" altLang="en-US" dirty="0"/>
              <a:t>的语言特征</a:t>
            </a:r>
            <a:r>
              <a:rPr lang="en-US" altLang="zh-CN" dirty="0"/>
              <a:t>)</a:t>
            </a:r>
            <a:r>
              <a:rPr lang="zh-CN" altLang="en-US" dirty="0"/>
              <a:t>，在</a:t>
            </a:r>
            <a:r>
              <a:rPr lang="en-US" altLang="zh-CN" dirty="0"/>
              <a:t>2</a:t>
            </a:r>
            <a:r>
              <a:rPr lang="zh-CN" altLang="en-US" dirty="0"/>
              <a:t>组之间的差异具有统计学意义。</a:t>
            </a:r>
            <a:endParaRPr lang="en-US" altLang="zh-CN" dirty="0"/>
          </a:p>
          <a:p>
            <a:endParaRPr lang="en-US" altLang="zh-CN" dirty="0"/>
          </a:p>
          <a:p>
            <a:endParaRPr lang="zh-CN" altLang="en-US" dirty="0"/>
          </a:p>
        </p:txBody>
      </p:sp>
      <p:pic>
        <p:nvPicPr>
          <p:cNvPr id="6" name="图片 5">
            <a:extLst>
              <a:ext uri="{FF2B5EF4-FFF2-40B4-BE49-F238E27FC236}">
                <a16:creationId xmlns:a16="http://schemas.microsoft.com/office/drawing/2014/main" id="{0389D089-6050-1178-D226-238F79086763}"/>
              </a:ext>
            </a:extLst>
          </p:cNvPr>
          <p:cNvPicPr>
            <a:picLocks noChangeAspect="1"/>
          </p:cNvPicPr>
          <p:nvPr/>
        </p:nvPicPr>
        <p:blipFill rotWithShape="1">
          <a:blip r:embed="rId4"/>
          <a:srcRect b="45600"/>
          <a:stretch/>
        </p:blipFill>
        <p:spPr>
          <a:xfrm>
            <a:off x="0" y="2311603"/>
            <a:ext cx="6656152" cy="4301337"/>
          </a:xfrm>
          <a:prstGeom prst="rect">
            <a:avLst/>
          </a:prstGeom>
        </p:spPr>
      </p:pic>
      <p:pic>
        <p:nvPicPr>
          <p:cNvPr id="8" name="图片 7">
            <a:extLst>
              <a:ext uri="{FF2B5EF4-FFF2-40B4-BE49-F238E27FC236}">
                <a16:creationId xmlns:a16="http://schemas.microsoft.com/office/drawing/2014/main" id="{4A23ADF7-F0D1-CB61-6BB0-545890581D7F}"/>
              </a:ext>
            </a:extLst>
          </p:cNvPr>
          <p:cNvPicPr>
            <a:picLocks noChangeAspect="1"/>
          </p:cNvPicPr>
          <p:nvPr/>
        </p:nvPicPr>
        <p:blipFill rotWithShape="1">
          <a:blip r:embed="rId4"/>
          <a:srcRect t="55253"/>
          <a:stretch/>
        </p:blipFill>
        <p:spPr>
          <a:xfrm>
            <a:off x="6316393" y="3730751"/>
            <a:ext cx="5773194" cy="3068726"/>
          </a:xfrm>
          <a:prstGeom prst="rect">
            <a:avLst/>
          </a:prstGeom>
        </p:spPr>
      </p:pic>
      <p:sp>
        <p:nvSpPr>
          <p:cNvPr id="9" name="文本框 8">
            <a:extLst>
              <a:ext uri="{FF2B5EF4-FFF2-40B4-BE49-F238E27FC236}">
                <a16:creationId xmlns:a16="http://schemas.microsoft.com/office/drawing/2014/main" id="{58DEA909-3BDB-DE4E-F2F8-7F85DA22E80F}"/>
              </a:ext>
            </a:extLst>
          </p:cNvPr>
          <p:cNvSpPr txBox="1"/>
          <p:nvPr/>
        </p:nvSpPr>
        <p:spPr>
          <a:xfrm>
            <a:off x="6839712" y="2040941"/>
            <a:ext cx="4667098" cy="1323439"/>
          </a:xfrm>
          <a:prstGeom prst="rect">
            <a:avLst/>
          </a:prstGeom>
          <a:noFill/>
        </p:spPr>
        <p:txBody>
          <a:bodyPr wrap="square" rtlCol="0">
            <a:spAutoFit/>
          </a:bodyPr>
          <a:lstStyle/>
          <a:p>
            <a:r>
              <a:rPr lang="zh-CN" altLang="en-US" sz="1600" dirty="0"/>
              <a:t>负面情绪、评论数量多、评论字数多的帖子更容易在</a:t>
            </a:r>
            <a:r>
              <a:rPr lang="en-US" altLang="zh-CN" sz="1600" dirty="0"/>
              <a:t>OHCs</a:t>
            </a:r>
            <a:r>
              <a:rPr lang="zh-CN" altLang="en-US" sz="1600" dirty="0"/>
              <a:t>中得到匹配的帮助。</a:t>
            </a:r>
            <a:endParaRPr lang="en-US" altLang="zh-CN" sz="1600" dirty="0"/>
          </a:p>
          <a:p>
            <a:r>
              <a:rPr lang="zh-CN" altLang="en-US" sz="1600" dirty="0"/>
              <a:t>含有</a:t>
            </a:r>
            <a:r>
              <a:rPr lang="en-US" altLang="zh-CN" sz="1600" dirty="0"/>
              <a:t>“Health(</a:t>
            </a:r>
            <a:r>
              <a:rPr lang="zh-CN" altLang="en-US" sz="1600" dirty="0"/>
              <a:t>例如</a:t>
            </a:r>
            <a:r>
              <a:rPr lang="en-US" altLang="zh-CN" sz="1600" dirty="0"/>
              <a:t>,</a:t>
            </a:r>
            <a:r>
              <a:rPr lang="zh-CN" altLang="en-US" sz="1600" dirty="0"/>
              <a:t>医生、病人、医生、健康等</a:t>
            </a:r>
            <a:r>
              <a:rPr lang="en-US" altLang="zh-CN" sz="1600" dirty="0"/>
              <a:t>) "</a:t>
            </a:r>
            <a:r>
              <a:rPr lang="zh-CN" altLang="en-US" sz="1600" dirty="0"/>
              <a:t>或</a:t>
            </a:r>
            <a:r>
              <a:rPr lang="en-US" altLang="zh-CN" sz="1600" dirty="0"/>
              <a:t>“Wellness(</a:t>
            </a:r>
            <a:r>
              <a:rPr lang="zh-CN" altLang="en-US" sz="1600" dirty="0"/>
              <a:t>例如</a:t>
            </a:r>
            <a:r>
              <a:rPr lang="en-US" altLang="zh-CN" sz="1600" dirty="0"/>
              <a:t>,</a:t>
            </a:r>
            <a:r>
              <a:rPr lang="zh-CN" altLang="en-US" sz="1600" dirty="0"/>
              <a:t>健康、健身房、运动和饮食</a:t>
            </a:r>
            <a:r>
              <a:rPr lang="en-US" altLang="zh-CN" sz="1600" dirty="0"/>
              <a:t>) "</a:t>
            </a:r>
            <a:r>
              <a:rPr lang="zh-CN" altLang="en-US" sz="1600" dirty="0"/>
              <a:t>相关词语的帖子在</a:t>
            </a:r>
            <a:r>
              <a:rPr lang="en-US" altLang="zh-CN" sz="1600" dirty="0"/>
              <a:t>OHCs</a:t>
            </a:r>
            <a:r>
              <a:rPr lang="zh-CN" altLang="en-US" sz="1600" dirty="0"/>
              <a:t>中更难得到匹配的帮助。</a:t>
            </a:r>
          </a:p>
        </p:txBody>
      </p:sp>
    </p:spTree>
    <p:extLst>
      <p:ext uri="{BB962C8B-B14F-4D97-AF65-F5344CB8AC3E}">
        <p14:creationId xmlns:p14="http://schemas.microsoft.com/office/powerpoint/2010/main" val="5423727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6A699F9E-E6DF-6496-01D1-43C939CB96BF}"/>
              </a:ext>
            </a:extLst>
          </p:cNvPr>
          <p:cNvSpPr txBox="1"/>
          <p:nvPr/>
        </p:nvSpPr>
        <p:spPr>
          <a:xfrm>
            <a:off x="292608" y="892454"/>
            <a:ext cx="11162995" cy="4247317"/>
          </a:xfrm>
          <a:prstGeom prst="rect">
            <a:avLst/>
          </a:prstGeom>
          <a:noFill/>
        </p:spPr>
        <p:txBody>
          <a:bodyPr wrap="square" rtlCol="0">
            <a:spAutoFit/>
          </a:bodyPr>
          <a:lstStyle/>
          <a:p>
            <a:r>
              <a:rPr lang="en-US" altLang="zh-CN" dirty="0"/>
              <a:t>Discussion</a:t>
            </a:r>
          </a:p>
          <a:p>
            <a:endParaRPr lang="en-US" altLang="zh-CN" dirty="0"/>
          </a:p>
          <a:p>
            <a:endParaRPr lang="en-US" altLang="zh-CN" dirty="0"/>
          </a:p>
          <a:p>
            <a:r>
              <a:rPr lang="zh-CN" altLang="en-US" dirty="0"/>
              <a:t>（</a:t>
            </a:r>
            <a:r>
              <a:rPr lang="en-US" altLang="zh-CN" dirty="0"/>
              <a:t>1</a:t>
            </a:r>
            <a:r>
              <a:rPr lang="zh-CN" altLang="en-US" dirty="0"/>
              <a:t>）</a:t>
            </a:r>
            <a:r>
              <a:rPr lang="zh-CN" altLang="en-US" b="1" dirty="0"/>
              <a:t>大多数</a:t>
            </a:r>
            <a:r>
              <a:rPr lang="zh-CN" altLang="en-US" dirty="0"/>
              <a:t>女性获得的信息和支持与她们在原始帖子中请求的帮助类型相</a:t>
            </a:r>
            <a:r>
              <a:rPr lang="zh-CN" altLang="en-US" b="1" dirty="0"/>
              <a:t>匹配</a:t>
            </a:r>
            <a:r>
              <a:rPr lang="zh-CN" altLang="en-US" dirty="0"/>
              <a:t>。</a:t>
            </a:r>
            <a:endParaRPr lang="en-US" altLang="zh-CN" dirty="0"/>
          </a:p>
          <a:p>
            <a:r>
              <a:rPr lang="zh-CN" altLang="en-US" dirty="0"/>
              <a:t>此外，大多数</a:t>
            </a:r>
            <a:r>
              <a:rPr lang="en-US" altLang="zh-CN" dirty="0"/>
              <a:t>( 178 / 250,71 . 2 %)</a:t>
            </a:r>
            <a:r>
              <a:rPr lang="zh-CN" altLang="en-US" dirty="0"/>
              <a:t>的帖子都得到了</a:t>
            </a:r>
            <a:r>
              <a:rPr lang="en-US" altLang="zh-CN" dirty="0"/>
              <a:t>OHC</a:t>
            </a:r>
            <a:r>
              <a:rPr lang="zh-CN" altLang="en-US" dirty="0"/>
              <a:t>成员的回应，他们分享了自己的经验、错误和教训。</a:t>
            </a:r>
            <a:endParaRPr lang="en-US" altLang="zh-CN" dirty="0"/>
          </a:p>
          <a:p>
            <a:endParaRPr lang="en-US" altLang="zh-CN" dirty="0"/>
          </a:p>
          <a:p>
            <a:r>
              <a:rPr lang="zh-CN" altLang="en-US" dirty="0"/>
              <a:t>（</a:t>
            </a:r>
            <a:r>
              <a:rPr lang="en-US" altLang="zh-CN" dirty="0"/>
              <a:t>2</a:t>
            </a:r>
            <a:r>
              <a:rPr lang="zh-CN" altLang="en-US" dirty="0"/>
              <a:t>）在初始发帖中显示</a:t>
            </a:r>
            <a:r>
              <a:rPr lang="zh-CN" altLang="en-US" b="1" dirty="0"/>
              <a:t>礼貌</a:t>
            </a:r>
            <a:r>
              <a:rPr lang="zh-CN" altLang="en-US" dirty="0"/>
              <a:t>可能表明</a:t>
            </a:r>
            <a:r>
              <a:rPr lang="en-US" altLang="zh-CN" dirty="0"/>
              <a:t>OHC</a:t>
            </a:r>
            <a:r>
              <a:rPr lang="zh-CN" altLang="en-US" dirty="0"/>
              <a:t>成员会提供更舒适的帮助。</a:t>
            </a:r>
            <a:endParaRPr lang="en-US" altLang="zh-CN" dirty="0"/>
          </a:p>
          <a:p>
            <a:endParaRPr lang="en-US" altLang="zh-CN" dirty="0"/>
          </a:p>
          <a:p>
            <a:r>
              <a:rPr lang="zh-CN" altLang="en-US" dirty="0"/>
              <a:t>（</a:t>
            </a:r>
            <a:r>
              <a:rPr lang="en-US" altLang="zh-CN" dirty="0"/>
              <a:t>3</a:t>
            </a:r>
            <a:r>
              <a:rPr lang="zh-CN" altLang="en-US" dirty="0"/>
              <a:t>）与</a:t>
            </a:r>
            <a:r>
              <a:rPr lang="zh-CN" altLang="en-US" b="1" dirty="0"/>
              <a:t>健康</a:t>
            </a:r>
            <a:r>
              <a:rPr lang="zh-CN" altLang="en-US" dirty="0"/>
              <a:t>相关的措辞的发帖在</a:t>
            </a:r>
            <a:r>
              <a:rPr lang="en-US" altLang="zh-CN" dirty="0"/>
              <a:t>OHCs</a:t>
            </a:r>
            <a:r>
              <a:rPr lang="zh-CN" altLang="en-US" dirty="0"/>
              <a:t>中成功求助的机会很低。一个可能的解释是，</a:t>
            </a:r>
            <a:r>
              <a:rPr lang="en-US" altLang="zh-CN" dirty="0"/>
              <a:t>OHC</a:t>
            </a:r>
            <a:r>
              <a:rPr lang="zh-CN" altLang="en-US" dirty="0"/>
              <a:t>成员没有很好地接受</a:t>
            </a:r>
            <a:r>
              <a:rPr lang="zh-CN" altLang="en-US" b="1" dirty="0"/>
              <a:t>医学术语</a:t>
            </a:r>
            <a:r>
              <a:rPr lang="zh-CN" altLang="en-US" dirty="0"/>
              <a:t>的培训，也没有</a:t>
            </a:r>
            <a:r>
              <a:rPr lang="zh-CN" altLang="en-US" b="1" dirty="0"/>
              <a:t>相关的专业知识</a:t>
            </a:r>
            <a:r>
              <a:rPr lang="zh-CN" altLang="en-US" dirty="0"/>
              <a:t>来处理复杂的医学术语。根据</a:t>
            </a:r>
            <a:r>
              <a:rPr lang="en-US" altLang="zh-CN" dirty="0"/>
              <a:t>Perry</a:t>
            </a:r>
            <a:r>
              <a:rPr lang="zh-CN" altLang="en-US" dirty="0"/>
              <a:t>等</a:t>
            </a:r>
            <a:r>
              <a:rPr lang="en-US" altLang="zh-CN" dirty="0"/>
              <a:t>[ 35 ]</a:t>
            </a:r>
            <a:r>
              <a:rPr lang="zh-CN" altLang="en-US" dirty="0"/>
              <a:t>的范围审查，只有</a:t>
            </a:r>
            <a:r>
              <a:rPr lang="en-US" altLang="zh-CN" dirty="0"/>
              <a:t>1</a:t>
            </a:r>
            <a:r>
              <a:rPr lang="zh-CN" altLang="en-US" dirty="0"/>
              <a:t>个</a:t>
            </a:r>
            <a:r>
              <a:rPr lang="en-US" altLang="zh-CN" dirty="0"/>
              <a:t>OHC</a:t>
            </a:r>
            <a:r>
              <a:rPr lang="zh-CN" altLang="en-US" dirty="0"/>
              <a:t>在相关领域具有卫生保健专业资质，而大多数</a:t>
            </a:r>
            <a:r>
              <a:rPr lang="en-US" altLang="zh-CN" dirty="0"/>
              <a:t>OHC</a:t>
            </a:r>
            <a:r>
              <a:rPr lang="zh-CN" altLang="en-US" dirty="0"/>
              <a:t>是由志愿者或</a:t>
            </a:r>
            <a:r>
              <a:rPr lang="en-US" altLang="zh-CN" dirty="0"/>
              <a:t>IPV</a:t>
            </a:r>
            <a:r>
              <a:rPr lang="zh-CN" altLang="en-US" dirty="0"/>
              <a:t>幸存者调节的。</a:t>
            </a:r>
            <a:endParaRPr lang="en-US" altLang="zh-CN" dirty="0"/>
          </a:p>
          <a:p>
            <a:endParaRPr lang="en-US" altLang="zh-CN" dirty="0"/>
          </a:p>
          <a:p>
            <a:r>
              <a:rPr lang="zh-CN" altLang="en-US" dirty="0"/>
              <a:t>（</a:t>
            </a:r>
            <a:r>
              <a:rPr lang="en-US" altLang="zh-CN" dirty="0"/>
              <a:t>4</a:t>
            </a:r>
            <a:r>
              <a:rPr lang="zh-CN" altLang="en-US" dirty="0"/>
              <a:t>）与使用具有积极情绪的措辞相比，发布具有</a:t>
            </a:r>
            <a:r>
              <a:rPr lang="zh-CN" altLang="en-US" b="1" dirty="0"/>
              <a:t>消极情绪</a:t>
            </a:r>
            <a:r>
              <a:rPr lang="zh-CN" altLang="en-US" dirty="0"/>
              <a:t>的标题更容易获得帮助。</a:t>
            </a:r>
            <a:endParaRPr lang="en-US" altLang="zh-CN" dirty="0"/>
          </a:p>
          <a:p>
            <a:r>
              <a:rPr lang="zh-CN" altLang="en-US" dirty="0"/>
              <a:t>因此，在诸如</a:t>
            </a:r>
            <a:r>
              <a:rPr lang="en-US" altLang="zh-CN" dirty="0"/>
              <a:t>OHC</a:t>
            </a:r>
            <a:r>
              <a:rPr lang="zh-CN" altLang="en-US" dirty="0"/>
              <a:t>这样的网络环境中，标题情感应该被视为</a:t>
            </a:r>
            <a:r>
              <a:rPr lang="en-US" altLang="zh-CN" dirty="0"/>
              <a:t>IPV</a:t>
            </a:r>
            <a:r>
              <a:rPr lang="zh-CN" altLang="en-US" dirty="0"/>
              <a:t>严重性和紧迫性的首要指标。</a:t>
            </a:r>
            <a:endParaRPr lang="en-US" altLang="zh-CN" dirty="0"/>
          </a:p>
          <a:p>
            <a:endParaRPr lang="zh-CN" altLang="en-US" dirty="0"/>
          </a:p>
        </p:txBody>
      </p:sp>
    </p:spTree>
    <p:extLst>
      <p:ext uri="{BB962C8B-B14F-4D97-AF65-F5344CB8AC3E}">
        <p14:creationId xmlns:p14="http://schemas.microsoft.com/office/powerpoint/2010/main" val="1174419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25A6BE4-EF19-A699-95DF-A3D7806D54C1}"/>
              </a:ext>
            </a:extLst>
          </p:cNvPr>
          <p:cNvSpPr txBox="1"/>
          <p:nvPr/>
        </p:nvSpPr>
        <p:spPr>
          <a:xfrm>
            <a:off x="219456" y="775410"/>
            <a:ext cx="10972800" cy="5632311"/>
          </a:xfrm>
          <a:prstGeom prst="rect">
            <a:avLst/>
          </a:prstGeom>
          <a:noFill/>
        </p:spPr>
        <p:txBody>
          <a:bodyPr wrap="square" rtlCol="0">
            <a:spAutoFit/>
          </a:bodyPr>
          <a:lstStyle/>
          <a:p>
            <a:r>
              <a:rPr lang="zh-CN" altLang="en-US" dirty="0"/>
              <a:t>局限性</a:t>
            </a:r>
            <a:endParaRPr lang="en-US" altLang="zh-CN" dirty="0"/>
          </a:p>
          <a:p>
            <a:endParaRPr lang="en-US" altLang="zh-CN" dirty="0"/>
          </a:p>
          <a:p>
            <a:r>
              <a:rPr lang="zh-CN" altLang="en-US" dirty="0"/>
              <a:t>（</a:t>
            </a:r>
            <a:r>
              <a:rPr lang="en-US" altLang="zh-CN" dirty="0"/>
              <a:t>1</a:t>
            </a:r>
            <a:r>
              <a:rPr lang="zh-CN" altLang="en-US" dirty="0"/>
              <a:t>）无法收集用户的</a:t>
            </a:r>
            <a:r>
              <a:rPr lang="zh-CN" altLang="en-US" b="1" dirty="0"/>
              <a:t>人口统计数据</a:t>
            </a:r>
            <a:r>
              <a:rPr lang="zh-CN" altLang="en-US" dirty="0"/>
              <a:t>，如种族，年龄和教育背景。</a:t>
            </a:r>
            <a:endParaRPr lang="en-US" altLang="zh-CN" dirty="0"/>
          </a:p>
          <a:p>
            <a:endParaRPr lang="en-US" altLang="zh-CN" dirty="0"/>
          </a:p>
          <a:p>
            <a:r>
              <a:rPr lang="zh-CN" altLang="en-US" dirty="0"/>
              <a:t>（</a:t>
            </a:r>
            <a:r>
              <a:rPr lang="en-US" altLang="zh-CN" dirty="0"/>
              <a:t>2</a:t>
            </a:r>
            <a:r>
              <a:rPr lang="zh-CN" altLang="en-US" dirty="0"/>
              <a:t>）</a:t>
            </a:r>
            <a:r>
              <a:rPr lang="en-US" altLang="zh-CN" dirty="0"/>
              <a:t>Reddit</a:t>
            </a:r>
            <a:r>
              <a:rPr lang="zh-CN" altLang="en-US" dirty="0"/>
              <a:t>仅在少数英语国家得到广泛认可，如美国、加拿大、英国和澳大利亚。因此，本研究的结论并不能完全推广到</a:t>
            </a:r>
            <a:r>
              <a:rPr lang="zh-CN" altLang="en-US" b="1" dirty="0"/>
              <a:t>其他地区</a:t>
            </a:r>
            <a:r>
              <a:rPr lang="zh-CN" altLang="en-US" dirty="0"/>
              <a:t>有</a:t>
            </a:r>
            <a:r>
              <a:rPr lang="en-US" altLang="zh-CN" dirty="0"/>
              <a:t>IPV</a:t>
            </a:r>
            <a:r>
              <a:rPr lang="zh-CN" altLang="en-US" dirty="0"/>
              <a:t>经历的女性。</a:t>
            </a:r>
            <a:endParaRPr lang="en-US" altLang="zh-CN" dirty="0"/>
          </a:p>
          <a:p>
            <a:endParaRPr lang="en-US" altLang="zh-CN" dirty="0"/>
          </a:p>
          <a:p>
            <a:r>
              <a:rPr lang="zh-CN" altLang="en-US" dirty="0"/>
              <a:t>（</a:t>
            </a:r>
            <a:r>
              <a:rPr lang="en-US" altLang="zh-CN" dirty="0"/>
              <a:t>3</a:t>
            </a:r>
            <a:r>
              <a:rPr lang="zh-CN" altLang="en-US" dirty="0"/>
              <a:t>）本研究考察了</a:t>
            </a:r>
            <a:r>
              <a:rPr lang="en-US" altLang="zh-CN" b="1" dirty="0"/>
              <a:t>1</a:t>
            </a:r>
            <a:r>
              <a:rPr lang="zh-CN" altLang="en-US" b="1" dirty="0"/>
              <a:t>个亚编辑社区</a:t>
            </a:r>
            <a:r>
              <a:rPr lang="zh-CN" altLang="en-US" dirty="0"/>
              <a:t>中</a:t>
            </a:r>
            <a:r>
              <a:rPr lang="en-US" altLang="zh-CN" dirty="0"/>
              <a:t>OHCs</a:t>
            </a:r>
            <a:r>
              <a:rPr lang="zh-CN" altLang="en-US" dirty="0"/>
              <a:t>提供建议的类型和模式。未来的研究应纳入更多的</a:t>
            </a:r>
            <a:r>
              <a:rPr lang="en-US" altLang="zh-CN" dirty="0"/>
              <a:t>OHCs</a:t>
            </a:r>
            <a:r>
              <a:rPr lang="zh-CN" altLang="en-US" dirty="0"/>
              <a:t>进行分析和比较。</a:t>
            </a:r>
            <a:endParaRPr lang="en-US" altLang="zh-CN" dirty="0"/>
          </a:p>
          <a:p>
            <a:endParaRPr lang="en-US" altLang="zh-CN" dirty="0"/>
          </a:p>
          <a:p>
            <a:r>
              <a:rPr lang="zh-CN" altLang="en-US" dirty="0"/>
              <a:t>（</a:t>
            </a:r>
            <a:r>
              <a:rPr lang="en-US" altLang="zh-CN" dirty="0"/>
              <a:t>4</a:t>
            </a:r>
            <a:r>
              <a:rPr lang="zh-CN" altLang="en-US" dirty="0"/>
              <a:t>）本研究根据用户在筛选过程中的初始帖子中提供的详细信息来确定</a:t>
            </a:r>
            <a:r>
              <a:rPr lang="en-US" altLang="zh-CN" dirty="0"/>
              <a:t>OP</a:t>
            </a:r>
            <a:r>
              <a:rPr lang="zh-CN" altLang="en-US" dirty="0"/>
              <a:t>是否为女性和年龄</a:t>
            </a:r>
            <a:r>
              <a:rPr lang="en-US" altLang="zh-CN" dirty="0"/>
              <a:t>&gt; 18</a:t>
            </a:r>
            <a:r>
              <a:rPr lang="zh-CN" altLang="en-US" dirty="0"/>
              <a:t>岁。然而，一些用户可能会因为隐私问题而隐藏自己的</a:t>
            </a:r>
            <a:r>
              <a:rPr lang="zh-CN" altLang="en-US" b="1" dirty="0"/>
              <a:t>实际性别和年龄</a:t>
            </a:r>
            <a:r>
              <a:rPr lang="zh-CN" altLang="en-US" dirty="0"/>
              <a:t>。</a:t>
            </a:r>
            <a:endParaRPr lang="en-US" altLang="zh-CN" dirty="0"/>
          </a:p>
          <a:p>
            <a:endParaRPr lang="en-US" altLang="zh-CN" dirty="0"/>
          </a:p>
          <a:p>
            <a:r>
              <a:rPr lang="zh-CN" altLang="en-US" dirty="0"/>
              <a:t>（</a:t>
            </a:r>
            <a:r>
              <a:rPr lang="en-US" altLang="zh-CN" dirty="0"/>
              <a:t>5</a:t>
            </a:r>
            <a:r>
              <a:rPr lang="zh-CN" altLang="en-US" dirty="0"/>
              <a:t>）根据评论数量和</a:t>
            </a:r>
            <a:r>
              <a:rPr lang="en-US" altLang="zh-CN" dirty="0"/>
              <a:t>OP</a:t>
            </a:r>
            <a:r>
              <a:rPr lang="zh-CN" altLang="en-US" dirty="0"/>
              <a:t>返回到初始帖子的次数对帖子进行了重新</a:t>
            </a:r>
            <a:r>
              <a:rPr lang="zh-CN" altLang="en-US" b="1" dirty="0"/>
              <a:t>排序</a:t>
            </a:r>
            <a:r>
              <a:rPr lang="zh-CN" altLang="en-US" dirty="0"/>
              <a:t>。因此，很可能一些负面评论在我们的数据集中没有得到彻底的分析。未来的研究应评估帖子中的风险建议或有害评论，并与</a:t>
            </a:r>
            <a:r>
              <a:rPr lang="en-US" altLang="zh-CN" dirty="0"/>
              <a:t>IPV</a:t>
            </a:r>
            <a:r>
              <a:rPr lang="zh-CN" altLang="en-US" dirty="0"/>
              <a:t>领域专家一起分析潜在的危险评分，以防止这些脆弱人群的再次创伤。</a:t>
            </a:r>
            <a:endParaRPr lang="en-US" altLang="zh-CN" dirty="0"/>
          </a:p>
          <a:p>
            <a:endParaRPr lang="en-US" altLang="zh-CN" dirty="0"/>
          </a:p>
          <a:p>
            <a:r>
              <a:rPr lang="zh-CN" altLang="en-US" dirty="0"/>
              <a:t>（</a:t>
            </a:r>
            <a:r>
              <a:rPr lang="en-US" altLang="zh-CN" dirty="0"/>
              <a:t>6</a:t>
            </a:r>
            <a:r>
              <a:rPr lang="zh-CN" altLang="en-US" dirty="0"/>
              <a:t>）另一个约束是</a:t>
            </a:r>
            <a:r>
              <a:rPr lang="zh-CN" altLang="en-US" b="1" dirty="0"/>
              <a:t>数据收集期间</a:t>
            </a:r>
            <a:r>
              <a:rPr lang="en-US" altLang="zh-CN" dirty="0"/>
              <a:t>- - 2020</a:t>
            </a:r>
            <a:r>
              <a:rPr lang="zh-CN" altLang="en-US" dirty="0"/>
              <a:t>年</a:t>
            </a:r>
            <a:r>
              <a:rPr lang="en-US" altLang="zh-CN" dirty="0"/>
              <a:t>11</a:t>
            </a:r>
            <a:r>
              <a:rPr lang="zh-CN" altLang="en-US" dirty="0"/>
              <a:t>月至</a:t>
            </a:r>
            <a:r>
              <a:rPr lang="en-US" altLang="zh-CN" dirty="0"/>
              <a:t>2021</a:t>
            </a:r>
            <a:r>
              <a:rPr lang="zh-CN" altLang="en-US" dirty="0"/>
              <a:t>年</a:t>
            </a:r>
            <a:r>
              <a:rPr lang="en-US" altLang="zh-CN" dirty="0"/>
              <a:t>11</a:t>
            </a:r>
            <a:r>
              <a:rPr lang="zh-CN" altLang="en-US" dirty="0"/>
              <a:t>月。在此期间，新型冠状病毒肺炎</a:t>
            </a:r>
            <a:r>
              <a:rPr lang="en-US" altLang="zh-CN" dirty="0"/>
              <a:t>( COVID-19 )</a:t>
            </a:r>
            <a:r>
              <a:rPr lang="zh-CN" altLang="en-US" dirty="0"/>
              <a:t>大流行带来了重大挑战，如检疫令、商业关闭和有限的医疗保健服务。由于世界卫生组织此后宣布</a:t>
            </a:r>
            <a:r>
              <a:rPr lang="en-US" altLang="zh-CN" dirty="0"/>
              <a:t>COVID - 19</a:t>
            </a:r>
            <a:r>
              <a:rPr lang="zh-CN" altLang="en-US" dirty="0"/>
              <a:t>不再是全球紧急事件，因此，在数据收集之后，寻求帮助的行为和可用资源可能已经发生了变化。</a:t>
            </a:r>
          </a:p>
        </p:txBody>
      </p:sp>
    </p:spTree>
    <p:extLst>
      <p:ext uri="{BB962C8B-B14F-4D97-AF65-F5344CB8AC3E}">
        <p14:creationId xmlns:p14="http://schemas.microsoft.com/office/powerpoint/2010/main" val="22976082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798592-A6DB-F85C-2185-214E018483C1}"/>
              </a:ext>
            </a:extLst>
          </p:cNvPr>
          <p:cNvSpPr>
            <a:spLocks noGrp="1"/>
          </p:cNvSpPr>
          <p:nvPr>
            <p:ph type="title"/>
          </p:nvPr>
        </p:nvSpPr>
        <p:spPr>
          <a:xfrm>
            <a:off x="838200" y="365125"/>
            <a:ext cx="10515600" cy="1858530"/>
          </a:xfrm>
        </p:spPr>
        <p:txBody>
          <a:bodyPr>
            <a:normAutofit fontScale="90000"/>
          </a:bodyPr>
          <a:lstStyle/>
          <a:p>
            <a:r>
              <a:rPr lang="en-US" altLang="zh-CN" b="1" dirty="0"/>
              <a:t>Recognizing fake information through a developed feature scheme: A user study of health misinformation on social media in China</a:t>
            </a:r>
            <a:endParaRPr lang="zh-CN" altLang="en-US" b="1" dirty="0"/>
          </a:p>
        </p:txBody>
      </p:sp>
      <p:sp>
        <p:nvSpPr>
          <p:cNvPr id="3" name="内容占位符 2">
            <a:extLst>
              <a:ext uri="{FF2B5EF4-FFF2-40B4-BE49-F238E27FC236}">
                <a16:creationId xmlns:a16="http://schemas.microsoft.com/office/drawing/2014/main" id="{782B2CEC-72A6-BC40-185F-43826E8B60CC}"/>
              </a:ext>
            </a:extLst>
          </p:cNvPr>
          <p:cNvSpPr>
            <a:spLocks noGrp="1"/>
          </p:cNvSpPr>
          <p:nvPr>
            <p:ph idx="1"/>
          </p:nvPr>
        </p:nvSpPr>
        <p:spPr>
          <a:xfrm>
            <a:off x="838200" y="2410691"/>
            <a:ext cx="10515600" cy="3766272"/>
          </a:xfrm>
        </p:spPr>
        <p:txBody>
          <a:bodyPr>
            <a:normAutofit/>
          </a:bodyPr>
          <a:lstStyle/>
          <a:p>
            <a:r>
              <a:rPr lang="zh-CN" altLang="en-US" dirty="0"/>
              <a:t>通过开发的功能方案识别虚假信息：中国社交媒体上的虚假健康信息的用户研究</a:t>
            </a:r>
            <a:endParaRPr lang="en-US" altLang="zh-CN" dirty="0"/>
          </a:p>
          <a:p>
            <a:endParaRPr lang="en-US" altLang="zh-CN" dirty="0"/>
          </a:p>
          <a:p>
            <a:r>
              <a:rPr lang="en-US" altLang="zh-CN" dirty="0"/>
              <a:t>Information Processing and Management 2022.01</a:t>
            </a:r>
          </a:p>
          <a:p>
            <a:r>
              <a:rPr lang="en-US" altLang="zh-CN" dirty="0"/>
              <a:t>IF: 8.6</a:t>
            </a:r>
          </a:p>
          <a:p>
            <a:pPr marL="0" indent="0">
              <a:buNone/>
            </a:pPr>
            <a:endParaRPr lang="en-US" altLang="zh-CN" dirty="0"/>
          </a:p>
          <a:p>
            <a:r>
              <a:rPr lang="en-US" altLang="zh-CN" dirty="0" err="1"/>
              <a:t>Yuelin</a:t>
            </a:r>
            <a:r>
              <a:rPr lang="en-US" altLang="zh-CN" dirty="0"/>
              <a:t> Li , </a:t>
            </a:r>
            <a:r>
              <a:rPr lang="en-US" altLang="zh-CN" dirty="0" err="1"/>
              <a:t>Zhenjia</a:t>
            </a:r>
            <a:r>
              <a:rPr lang="en-US" altLang="zh-CN" dirty="0"/>
              <a:t> Fan *, </a:t>
            </a:r>
            <a:r>
              <a:rPr lang="en-US" altLang="zh-CN" dirty="0" err="1"/>
              <a:t>Xiaojun</a:t>
            </a:r>
            <a:r>
              <a:rPr lang="en-US" altLang="zh-CN" dirty="0"/>
              <a:t> Yuan , Xiu Zhang </a:t>
            </a:r>
            <a:endParaRPr lang="zh-CN" altLang="en-US" dirty="0"/>
          </a:p>
        </p:txBody>
      </p:sp>
    </p:spTree>
    <p:extLst>
      <p:ext uri="{BB962C8B-B14F-4D97-AF65-F5344CB8AC3E}">
        <p14:creationId xmlns:p14="http://schemas.microsoft.com/office/powerpoint/2010/main" val="3955624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BBEC764-0DB3-D930-EAC1-A320D2DAD386}"/>
              </a:ext>
            </a:extLst>
          </p:cNvPr>
          <p:cNvSpPr txBox="1"/>
          <p:nvPr/>
        </p:nvSpPr>
        <p:spPr>
          <a:xfrm>
            <a:off x="443345" y="242453"/>
            <a:ext cx="2244437" cy="369332"/>
          </a:xfrm>
          <a:prstGeom prst="rect">
            <a:avLst/>
          </a:prstGeom>
          <a:noFill/>
        </p:spPr>
        <p:txBody>
          <a:bodyPr wrap="square" rtlCol="0">
            <a:spAutoFit/>
          </a:bodyPr>
          <a:lstStyle/>
          <a:p>
            <a:r>
              <a:rPr lang="en-US" altLang="zh-CN" dirty="0"/>
              <a:t>Introduction</a:t>
            </a:r>
            <a:endParaRPr lang="zh-CN" altLang="en-US" dirty="0"/>
          </a:p>
        </p:txBody>
      </p:sp>
      <p:sp>
        <p:nvSpPr>
          <p:cNvPr id="5" name="文本框 4">
            <a:extLst>
              <a:ext uri="{FF2B5EF4-FFF2-40B4-BE49-F238E27FC236}">
                <a16:creationId xmlns:a16="http://schemas.microsoft.com/office/drawing/2014/main" id="{4F1465A2-DEF3-2F87-E94E-4E42001574D1}"/>
              </a:ext>
            </a:extLst>
          </p:cNvPr>
          <p:cNvSpPr txBox="1"/>
          <p:nvPr/>
        </p:nvSpPr>
        <p:spPr>
          <a:xfrm>
            <a:off x="367145" y="942109"/>
            <a:ext cx="11457710" cy="5632311"/>
          </a:xfrm>
          <a:prstGeom prst="rect">
            <a:avLst/>
          </a:prstGeom>
          <a:noFill/>
        </p:spPr>
        <p:txBody>
          <a:bodyPr wrap="square" rtlCol="0">
            <a:spAutoFit/>
          </a:bodyPr>
          <a:lstStyle/>
          <a:p>
            <a:r>
              <a:rPr lang="en-US" altLang="zh-CN" dirty="0"/>
              <a:t>"</a:t>
            </a:r>
            <a:r>
              <a:rPr lang="zh-CN" altLang="en-US" dirty="0"/>
              <a:t>虚假信息</a:t>
            </a:r>
            <a:r>
              <a:rPr lang="en-US" altLang="zh-CN" dirty="0"/>
              <a:t>"</a:t>
            </a:r>
            <a:r>
              <a:rPr lang="zh-CN" altLang="en-US" dirty="0"/>
              <a:t>是指不真实、不准确、不完整、缺乏证据、意图欺骗或以其他方式证明为虚假的信息</a:t>
            </a:r>
            <a:endParaRPr lang="en-US" altLang="zh-CN" dirty="0"/>
          </a:p>
          <a:p>
            <a:r>
              <a:rPr lang="zh-CN" altLang="en-US" dirty="0"/>
              <a:t>有研究表明，在线健康信息的质量较低，在流通中存在大量的虚假信息。</a:t>
            </a:r>
            <a:endParaRPr lang="en-US" altLang="zh-CN" dirty="0"/>
          </a:p>
          <a:p>
            <a:endParaRPr lang="en-US" altLang="zh-CN" dirty="0"/>
          </a:p>
          <a:p>
            <a:r>
              <a:rPr lang="zh-CN" altLang="en-US" dirty="0"/>
              <a:t>一方面，限制不实信息传播的方法之一是帮助用户采纳可信的健康信息。</a:t>
            </a:r>
            <a:endParaRPr lang="en-US" altLang="zh-CN" dirty="0"/>
          </a:p>
          <a:p>
            <a:r>
              <a:rPr lang="zh-CN" altLang="en-US" dirty="0"/>
              <a:t>另一方面，研究人员意识到有必要对用户进行教育并改进他们的</a:t>
            </a:r>
            <a:r>
              <a:rPr lang="zh-CN" altLang="en-US" b="1" dirty="0"/>
              <a:t>在线</a:t>
            </a:r>
            <a:r>
              <a:rPr lang="en-US" altLang="zh-CN" b="1" dirty="0"/>
              <a:t>HIL</a:t>
            </a:r>
            <a:r>
              <a:rPr lang="zh-CN" altLang="en-US" dirty="0"/>
              <a:t>（健康信息素养），从而提高他们评估在线健康虚假信息的能力。</a:t>
            </a:r>
            <a:endParaRPr lang="en-US" altLang="zh-CN" dirty="0"/>
          </a:p>
          <a:p>
            <a:endParaRPr lang="en-US" altLang="zh-CN" dirty="0"/>
          </a:p>
          <a:p>
            <a:r>
              <a:rPr lang="zh-CN" altLang="en-US" dirty="0"/>
              <a:t>然而，在社交媒体上发现的信息质量令人担忧。</a:t>
            </a:r>
            <a:endParaRPr lang="en-US" altLang="zh-CN" dirty="0"/>
          </a:p>
          <a:p>
            <a:r>
              <a:rPr lang="zh-CN" altLang="en-US" dirty="0"/>
              <a:t>特别是，现有的系统缺乏有效的方法或标准来帮助用户从</a:t>
            </a:r>
            <a:r>
              <a:rPr lang="zh-CN" altLang="en-US" b="1" dirty="0"/>
              <a:t>用户角度</a:t>
            </a:r>
            <a:r>
              <a:rPr lang="zh-CN" altLang="en-US" dirty="0"/>
              <a:t>搜索信息。</a:t>
            </a:r>
            <a:endParaRPr lang="en-US" altLang="zh-CN" dirty="0"/>
          </a:p>
          <a:p>
            <a:endParaRPr lang="en-US" altLang="zh-CN" dirty="0"/>
          </a:p>
          <a:p>
            <a:r>
              <a:rPr lang="zh-CN" altLang="en-US" dirty="0"/>
              <a:t>本研究旨在开发健康类虚假信息的特征方案，并从用户角度评估其有用性。</a:t>
            </a:r>
            <a:endParaRPr lang="en-US" altLang="zh-CN" dirty="0"/>
          </a:p>
          <a:p>
            <a:r>
              <a:rPr lang="zh-CN" altLang="en-US" dirty="0"/>
              <a:t>具体回答以下研究问题</a:t>
            </a:r>
            <a:r>
              <a:rPr lang="en-US" altLang="zh-CN" dirty="0"/>
              <a:t>( RQs )</a:t>
            </a:r>
            <a:r>
              <a:rPr lang="zh-CN" altLang="en-US" dirty="0"/>
              <a:t>：</a:t>
            </a:r>
            <a:endParaRPr lang="en-US" altLang="zh-CN" dirty="0"/>
          </a:p>
          <a:p>
            <a:endParaRPr lang="en-US" altLang="zh-CN" dirty="0"/>
          </a:p>
          <a:p>
            <a:r>
              <a:rPr lang="en-US" altLang="zh-CN" b="1" dirty="0"/>
              <a:t>RQ1</a:t>
            </a:r>
            <a:r>
              <a:rPr lang="zh-CN" altLang="en-US" b="1" dirty="0"/>
              <a:t>：与准确的健康信息相比，社交媒体上的虚假健康信息有哪些显著特征</a:t>
            </a:r>
            <a:r>
              <a:rPr lang="en-US" altLang="zh-CN" b="1" dirty="0"/>
              <a:t>?</a:t>
            </a:r>
          </a:p>
          <a:p>
            <a:r>
              <a:rPr lang="en-US" altLang="zh-CN" b="1" dirty="0"/>
              <a:t>RQ2</a:t>
            </a:r>
            <a:r>
              <a:rPr lang="zh-CN" altLang="en-US" b="1" dirty="0"/>
              <a:t>：识别出的特征对帮助人们识别社交媒体上的虚假健康信息有多大的帮助</a:t>
            </a:r>
            <a:r>
              <a:rPr lang="en-US" altLang="zh-CN" b="1" dirty="0"/>
              <a:t>?</a:t>
            </a:r>
          </a:p>
          <a:p>
            <a:endParaRPr lang="en-US" altLang="zh-CN" dirty="0"/>
          </a:p>
          <a:p>
            <a:endParaRPr lang="en-US" altLang="zh-CN" dirty="0"/>
          </a:p>
          <a:p>
            <a:r>
              <a:rPr lang="zh-CN" altLang="en-US" dirty="0"/>
              <a:t>第一阶段，通过</a:t>
            </a:r>
            <a:r>
              <a:rPr lang="zh-CN" altLang="en-US" b="1" dirty="0"/>
              <a:t>内容分析开发了虚假健康信息的特征方案</a:t>
            </a:r>
            <a:r>
              <a:rPr lang="zh-CN" altLang="en-US" dirty="0"/>
              <a:t>，以回答</a:t>
            </a:r>
            <a:r>
              <a:rPr lang="en-US" altLang="zh-CN" dirty="0"/>
              <a:t>RQ1</a:t>
            </a:r>
            <a:r>
              <a:rPr lang="zh-CN" altLang="en-US" dirty="0"/>
              <a:t>。</a:t>
            </a:r>
            <a:endParaRPr lang="en-US" altLang="zh-CN" dirty="0"/>
          </a:p>
          <a:p>
            <a:r>
              <a:rPr lang="zh-CN" altLang="en-US" dirty="0"/>
              <a:t>在第二阶段，通过</a:t>
            </a:r>
            <a:r>
              <a:rPr lang="zh-CN" altLang="en-US" b="1" dirty="0"/>
              <a:t>一个实验组和控制组设计的用户实验来评估该方案的有效性</a:t>
            </a:r>
            <a:r>
              <a:rPr lang="zh-CN" altLang="en-US" dirty="0"/>
              <a:t>，以检查</a:t>
            </a:r>
            <a:r>
              <a:rPr lang="en-US" altLang="zh-CN" dirty="0"/>
              <a:t>RQ2</a:t>
            </a:r>
            <a:r>
              <a:rPr lang="zh-CN" altLang="en-US" dirty="0"/>
              <a:t>。</a:t>
            </a:r>
            <a:endParaRPr lang="en-US" altLang="zh-CN" dirty="0"/>
          </a:p>
          <a:p>
            <a:endParaRPr lang="zh-CN" altLang="en-US" dirty="0"/>
          </a:p>
        </p:txBody>
      </p:sp>
    </p:spTree>
    <p:extLst>
      <p:ext uri="{BB962C8B-B14F-4D97-AF65-F5344CB8AC3E}">
        <p14:creationId xmlns:p14="http://schemas.microsoft.com/office/powerpoint/2010/main" val="23145987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6CA8FE4-13FD-7090-CCD1-1870658AD702}"/>
              </a:ext>
            </a:extLst>
          </p:cNvPr>
          <p:cNvSpPr txBox="1"/>
          <p:nvPr/>
        </p:nvSpPr>
        <p:spPr>
          <a:xfrm>
            <a:off x="207818" y="235527"/>
            <a:ext cx="3283527" cy="369332"/>
          </a:xfrm>
          <a:prstGeom prst="rect">
            <a:avLst/>
          </a:prstGeom>
          <a:noFill/>
        </p:spPr>
        <p:txBody>
          <a:bodyPr wrap="square" rtlCol="0">
            <a:spAutoFit/>
          </a:bodyPr>
          <a:lstStyle/>
          <a:p>
            <a:r>
              <a:rPr lang="en-US" altLang="zh-CN" dirty="0"/>
              <a:t>Research Design</a:t>
            </a:r>
            <a:endParaRPr lang="zh-CN" altLang="en-US" dirty="0"/>
          </a:p>
        </p:txBody>
      </p:sp>
      <p:sp>
        <p:nvSpPr>
          <p:cNvPr id="3" name="文本框 2">
            <a:extLst>
              <a:ext uri="{FF2B5EF4-FFF2-40B4-BE49-F238E27FC236}">
                <a16:creationId xmlns:a16="http://schemas.microsoft.com/office/drawing/2014/main" id="{8BD48CAF-5E38-0807-9328-39DA707423F8}"/>
              </a:ext>
            </a:extLst>
          </p:cNvPr>
          <p:cNvSpPr txBox="1"/>
          <p:nvPr/>
        </p:nvSpPr>
        <p:spPr>
          <a:xfrm>
            <a:off x="512618" y="1776350"/>
            <a:ext cx="11319164" cy="3139321"/>
          </a:xfrm>
          <a:prstGeom prst="rect">
            <a:avLst/>
          </a:prstGeom>
          <a:noFill/>
        </p:spPr>
        <p:txBody>
          <a:bodyPr wrap="square" rtlCol="0">
            <a:spAutoFit/>
          </a:bodyPr>
          <a:lstStyle/>
          <a:p>
            <a:r>
              <a:rPr lang="en-US" altLang="zh-CN" dirty="0"/>
              <a:t>RQ1   </a:t>
            </a:r>
            <a:r>
              <a:rPr lang="zh-CN" altLang="en-US" dirty="0"/>
              <a:t>开发了虚假健康信息的特征方案</a:t>
            </a:r>
            <a:endParaRPr lang="en-US" altLang="zh-CN" dirty="0"/>
          </a:p>
          <a:p>
            <a:endParaRPr lang="en-US" altLang="zh-CN" dirty="0"/>
          </a:p>
          <a:p>
            <a:endParaRPr lang="en-US" altLang="zh-CN" dirty="0"/>
          </a:p>
          <a:p>
            <a:r>
              <a:rPr lang="zh-CN" altLang="en-US" dirty="0"/>
              <a:t>从微信平台的组件</a:t>
            </a:r>
            <a:r>
              <a:rPr lang="en-US" altLang="zh-CN" dirty="0"/>
              <a:t>“</a:t>
            </a:r>
            <a:r>
              <a:rPr lang="zh-CN" altLang="en-US" b="1" dirty="0"/>
              <a:t>朋友圈</a:t>
            </a:r>
            <a:r>
              <a:rPr lang="en-US" altLang="zh-CN" dirty="0"/>
              <a:t>”</a:t>
            </a:r>
            <a:r>
              <a:rPr lang="zh-CN" altLang="en-US" dirty="0"/>
              <a:t>中提取并分析健康类信息，通过开放式编码和内容分析识别健康类虚假信息的特征。</a:t>
            </a:r>
            <a:endParaRPr lang="en-US" altLang="zh-CN" dirty="0"/>
          </a:p>
          <a:p>
            <a:endParaRPr lang="en-US" altLang="zh-CN" dirty="0"/>
          </a:p>
          <a:p>
            <a:r>
              <a:rPr lang="zh-CN" altLang="en-US" dirty="0"/>
              <a:t>比较了准确信息和错误信息的特征，使用卡方检验来评估差异。</a:t>
            </a:r>
            <a:endParaRPr lang="en-US" altLang="zh-CN" dirty="0"/>
          </a:p>
          <a:p>
            <a:endParaRPr lang="en-US" altLang="zh-CN" dirty="0"/>
          </a:p>
          <a:p>
            <a:r>
              <a:rPr lang="zh-CN" altLang="en-US" dirty="0"/>
              <a:t>提取具有显著差异的特征，创建针对中文环境下健康错误信息的特征方案。</a:t>
            </a:r>
            <a:endParaRPr lang="en-US" altLang="zh-CN" dirty="0"/>
          </a:p>
          <a:p>
            <a:endParaRPr lang="en-US" altLang="zh-CN" dirty="0"/>
          </a:p>
          <a:p>
            <a:endParaRPr lang="en-US" altLang="zh-CN" dirty="0"/>
          </a:p>
          <a:p>
            <a:endParaRPr lang="zh-CN" altLang="en-US" dirty="0"/>
          </a:p>
        </p:txBody>
      </p:sp>
    </p:spTree>
    <p:extLst>
      <p:ext uri="{BB962C8B-B14F-4D97-AF65-F5344CB8AC3E}">
        <p14:creationId xmlns:p14="http://schemas.microsoft.com/office/powerpoint/2010/main" val="12015201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EE2BF2E-C698-6F7D-6C82-908EED976F2D}"/>
              </a:ext>
            </a:extLst>
          </p:cNvPr>
          <p:cNvPicPr>
            <a:picLocks noChangeAspect="1"/>
          </p:cNvPicPr>
          <p:nvPr/>
        </p:nvPicPr>
        <p:blipFill>
          <a:blip r:embed="rId2"/>
          <a:stretch>
            <a:fillRect/>
          </a:stretch>
        </p:blipFill>
        <p:spPr>
          <a:xfrm>
            <a:off x="0" y="2514440"/>
            <a:ext cx="12192000" cy="3491666"/>
          </a:xfrm>
          <a:prstGeom prst="rect">
            <a:avLst/>
          </a:prstGeom>
        </p:spPr>
      </p:pic>
      <p:sp>
        <p:nvSpPr>
          <p:cNvPr id="4" name="文本框 3">
            <a:extLst>
              <a:ext uri="{FF2B5EF4-FFF2-40B4-BE49-F238E27FC236}">
                <a16:creationId xmlns:a16="http://schemas.microsoft.com/office/drawing/2014/main" id="{DA3EA691-0109-8C9F-F0E3-6E7BF93E5EDA}"/>
              </a:ext>
            </a:extLst>
          </p:cNvPr>
          <p:cNvSpPr txBox="1"/>
          <p:nvPr/>
        </p:nvSpPr>
        <p:spPr>
          <a:xfrm>
            <a:off x="228600" y="450273"/>
            <a:ext cx="11852563" cy="2308324"/>
          </a:xfrm>
          <a:prstGeom prst="rect">
            <a:avLst/>
          </a:prstGeom>
          <a:noFill/>
        </p:spPr>
        <p:txBody>
          <a:bodyPr wrap="square" rtlCol="0">
            <a:spAutoFit/>
          </a:bodyPr>
          <a:lstStyle/>
          <a:p>
            <a:r>
              <a:rPr lang="zh-CN" altLang="en-US" dirty="0"/>
              <a:t>参与者 </a:t>
            </a:r>
          </a:p>
          <a:p>
            <a:endParaRPr lang="en-US" altLang="zh-CN" dirty="0"/>
          </a:p>
          <a:p>
            <a:r>
              <a:rPr lang="zh-CN" altLang="en-US" dirty="0"/>
              <a:t>根据 </a:t>
            </a:r>
            <a:r>
              <a:rPr lang="en-US" altLang="zh-CN" dirty="0"/>
              <a:t>P ' </a:t>
            </a:r>
            <a:r>
              <a:rPr lang="en-US" altLang="zh-CN" dirty="0" err="1"/>
              <a:t>alsd</a:t>
            </a:r>
            <a:r>
              <a:rPr lang="en-US" altLang="zh-CN" dirty="0"/>
              <a:t> ́ </a:t>
            </a:r>
            <a:r>
              <a:rPr lang="en-US" altLang="zh-CN" dirty="0" err="1"/>
              <a:t>ottir</a:t>
            </a:r>
            <a:r>
              <a:rPr lang="en-US" altLang="zh-CN" dirty="0"/>
              <a:t> </a:t>
            </a:r>
            <a:r>
              <a:rPr lang="zh-CN" altLang="en-US" dirty="0"/>
              <a:t>（</a:t>
            </a:r>
            <a:r>
              <a:rPr lang="en-US" altLang="zh-CN" dirty="0"/>
              <a:t>2011</a:t>
            </a:r>
            <a:r>
              <a:rPr lang="zh-CN" altLang="en-US" dirty="0"/>
              <a:t>） 的数据，</a:t>
            </a:r>
            <a:r>
              <a:rPr lang="zh-CN" altLang="en-US" b="1" dirty="0"/>
              <a:t>中老年人</a:t>
            </a:r>
            <a:r>
              <a:rPr lang="zh-CN" altLang="en-US" dirty="0"/>
              <a:t>比年轻人更频繁、更可靠地收集健康信息。</a:t>
            </a:r>
            <a:endParaRPr lang="en-US" altLang="zh-CN" dirty="0"/>
          </a:p>
          <a:p>
            <a:r>
              <a:rPr lang="zh-CN" altLang="en-US" dirty="0"/>
              <a:t>招募了 </a:t>
            </a:r>
            <a:r>
              <a:rPr lang="en-US" altLang="zh-CN" dirty="0"/>
              <a:t>19 </a:t>
            </a:r>
            <a:r>
              <a:rPr lang="zh-CN" altLang="en-US" dirty="0"/>
              <a:t>名年龄在</a:t>
            </a:r>
            <a:r>
              <a:rPr lang="zh-CN" altLang="en-US" dirty="0">
                <a:effectLst/>
              </a:rPr>
              <a:t> </a:t>
            </a:r>
            <a:r>
              <a:rPr lang="en-US" altLang="zh-CN" dirty="0">
                <a:effectLst/>
              </a:rPr>
              <a:t>50 </a:t>
            </a:r>
            <a:r>
              <a:rPr lang="zh-CN" altLang="en-US" dirty="0">
                <a:effectLst/>
              </a:rPr>
              <a:t>岁或以上的参与者</a:t>
            </a:r>
            <a:r>
              <a:rPr lang="zh-CN" altLang="en-US" dirty="0"/>
              <a:t>并提取 来自其微信帐户中“朋友圈</a:t>
            </a:r>
            <a:r>
              <a:rPr lang="en-US" altLang="zh-CN" dirty="0"/>
              <a:t>”</a:t>
            </a:r>
            <a:r>
              <a:rPr lang="zh-CN" altLang="en-US" dirty="0"/>
              <a:t>的健康信息。</a:t>
            </a:r>
            <a:endParaRPr lang="en-US" altLang="zh-CN" dirty="0"/>
          </a:p>
          <a:p>
            <a:r>
              <a:rPr lang="zh-CN" altLang="en-US" dirty="0"/>
              <a:t>总共收集了 </a:t>
            </a:r>
            <a:r>
              <a:rPr lang="en-US" altLang="zh-CN" dirty="0"/>
              <a:t>529 </a:t>
            </a:r>
            <a:r>
              <a:rPr lang="zh-CN" altLang="en-US" dirty="0"/>
              <a:t>条健康信息。剔除重复项后，剩余 </a:t>
            </a:r>
            <a:r>
              <a:rPr lang="en-US" altLang="zh-CN" dirty="0"/>
              <a:t>482 </a:t>
            </a:r>
            <a:r>
              <a:rPr lang="zh-CN" altLang="en-US" dirty="0"/>
              <a:t>个项目。</a:t>
            </a:r>
          </a:p>
          <a:p>
            <a:endParaRPr lang="zh-CN" altLang="en-US" dirty="0"/>
          </a:p>
          <a:p>
            <a:endParaRPr lang="zh-CN" altLang="en-US" dirty="0"/>
          </a:p>
          <a:p>
            <a:endParaRPr lang="zh-CN" altLang="en-US" dirty="0"/>
          </a:p>
        </p:txBody>
      </p:sp>
    </p:spTree>
    <p:extLst>
      <p:ext uri="{BB962C8B-B14F-4D97-AF65-F5344CB8AC3E}">
        <p14:creationId xmlns:p14="http://schemas.microsoft.com/office/powerpoint/2010/main" val="4284674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9E505377-D2C2-DAEB-AA5E-AB1DCC764A24}"/>
              </a:ext>
            </a:extLst>
          </p:cNvPr>
          <p:cNvSpPr txBox="1"/>
          <p:nvPr/>
        </p:nvSpPr>
        <p:spPr>
          <a:xfrm>
            <a:off x="387927" y="346364"/>
            <a:ext cx="11360728" cy="5632311"/>
          </a:xfrm>
          <a:prstGeom prst="rect">
            <a:avLst/>
          </a:prstGeom>
          <a:noFill/>
        </p:spPr>
        <p:txBody>
          <a:bodyPr wrap="square" rtlCol="0">
            <a:spAutoFit/>
          </a:bodyPr>
          <a:lstStyle/>
          <a:p>
            <a:r>
              <a:rPr lang="zh-CN" altLang="en-US" dirty="0"/>
              <a:t>数据分析</a:t>
            </a:r>
            <a:endParaRPr lang="en-US" altLang="zh-CN" dirty="0"/>
          </a:p>
          <a:p>
            <a:endParaRPr lang="en-US" altLang="zh-CN" dirty="0"/>
          </a:p>
          <a:p>
            <a:r>
              <a:rPr lang="zh-CN" altLang="en-US" dirty="0"/>
              <a:t>通过以下三个步骤将信息分类为真实信息与虚假信息</a:t>
            </a:r>
            <a:endParaRPr lang="en-US" altLang="zh-CN" dirty="0"/>
          </a:p>
          <a:p>
            <a:endParaRPr lang="en-US" altLang="zh-CN" dirty="0"/>
          </a:p>
          <a:p>
            <a:r>
              <a:rPr lang="zh-CN" altLang="en-US" dirty="0"/>
              <a:t>（</a:t>
            </a:r>
            <a:r>
              <a:rPr lang="en-US" altLang="zh-CN" dirty="0"/>
              <a:t>1</a:t>
            </a:r>
            <a:r>
              <a:rPr lang="zh-CN" altLang="en-US" dirty="0"/>
              <a:t>）</a:t>
            </a:r>
            <a:r>
              <a:rPr lang="zh-CN" altLang="en-US" dirty="0">
                <a:effectLst/>
              </a:rPr>
              <a:t>谣言网站</a:t>
            </a:r>
            <a:endParaRPr lang="en-US" altLang="zh-CN" dirty="0"/>
          </a:p>
          <a:p>
            <a:r>
              <a:rPr lang="zh-CN" altLang="en-US" dirty="0"/>
              <a:t>包括上海谣言克星（</a:t>
            </a:r>
            <a:r>
              <a:rPr lang="en-US" altLang="zh-CN" dirty="0"/>
              <a:t>http://piyao.jfdaily.com/</a:t>
            </a:r>
            <a:r>
              <a:rPr lang="zh-CN" altLang="en-US" dirty="0"/>
              <a:t>）、内蒙古网络谣言克星（</a:t>
            </a:r>
            <a:r>
              <a:rPr lang="en-US" altLang="zh-CN" dirty="0"/>
              <a:t>http://py.hlnmg.com/</a:t>
            </a:r>
            <a:r>
              <a:rPr lang="zh-CN" altLang="en-US" dirty="0"/>
              <a:t>）、浙江联合传媒网站谣言克星（</a:t>
            </a:r>
            <a:r>
              <a:rPr lang="en-US" altLang="zh-CN" dirty="0"/>
              <a:t>https://py.zjol.com.cn/</a:t>
            </a:r>
            <a:r>
              <a:rPr lang="zh-CN" altLang="en-US" dirty="0"/>
              <a:t>）、北京联合网站谣言克星（</a:t>
            </a:r>
            <a:r>
              <a:rPr lang="en-US" altLang="zh-CN" dirty="0"/>
              <a:t>http://py.qianlong.com/</a:t>
            </a:r>
            <a:r>
              <a:rPr lang="zh-CN" altLang="en-US" dirty="0"/>
              <a:t>）和微信谣言过滤</a:t>
            </a:r>
            <a:endParaRPr lang="en-US" altLang="zh-CN" dirty="0"/>
          </a:p>
          <a:p>
            <a:endParaRPr lang="en-US" altLang="zh-CN" dirty="0"/>
          </a:p>
          <a:p>
            <a:r>
              <a:rPr lang="en-US" altLang="zh-CN" dirty="0"/>
              <a:t>*</a:t>
            </a:r>
            <a:r>
              <a:rPr lang="zh-CN" altLang="en-US" dirty="0"/>
              <a:t>大多由当地</a:t>
            </a:r>
            <a:r>
              <a:rPr lang="zh-CN" altLang="en-US" dirty="0">
                <a:effectLst/>
              </a:rPr>
              <a:t>政府提供或与当地政府有关</a:t>
            </a:r>
            <a:r>
              <a:rPr lang="zh-CN" altLang="en-US" dirty="0"/>
              <a:t>，发布的信息具有权威性和可信性</a:t>
            </a:r>
            <a:r>
              <a:rPr lang="en-US" altLang="zh-CN" dirty="0"/>
              <a:t>;</a:t>
            </a:r>
            <a:r>
              <a:rPr lang="zh-CN" altLang="en-US" dirty="0"/>
              <a:t> 信息</a:t>
            </a:r>
            <a:r>
              <a:rPr lang="zh-CN" altLang="en-US" dirty="0">
                <a:effectLst/>
              </a:rPr>
              <a:t>丰富且更新</a:t>
            </a:r>
            <a:r>
              <a:rPr lang="zh-CN" altLang="en-US" dirty="0"/>
              <a:t>。通过这些网站，我们可以观察这些信息是否被识别为谣言。如果是这样，则该信息被归类为虚假信息</a:t>
            </a:r>
            <a:r>
              <a:rPr lang="en-US" altLang="zh-CN" dirty="0"/>
              <a:t>;</a:t>
            </a:r>
            <a:r>
              <a:rPr lang="zh-CN" altLang="en-US" dirty="0"/>
              <a:t>如果没有，则保留进行第二轮鉴定。</a:t>
            </a:r>
          </a:p>
          <a:p>
            <a:endParaRPr lang="en-US" altLang="zh-CN" dirty="0"/>
          </a:p>
          <a:p>
            <a:r>
              <a:rPr lang="zh-CN" altLang="en-US" dirty="0"/>
              <a:t>（</a:t>
            </a:r>
            <a:r>
              <a:rPr lang="en-US" altLang="zh-CN" dirty="0"/>
              <a:t>2</a:t>
            </a:r>
            <a:r>
              <a:rPr lang="zh-CN" altLang="en-US" dirty="0"/>
              <a:t>）招募健康专家</a:t>
            </a:r>
          </a:p>
          <a:p>
            <a:r>
              <a:rPr lang="zh-CN" altLang="en-US" dirty="0"/>
              <a:t>招募了</a:t>
            </a:r>
            <a:r>
              <a:rPr lang="zh-CN" altLang="en-US" dirty="0">
                <a:effectLst/>
              </a:rPr>
              <a:t>两名健康专家（一名医生和一名药学博士生）来独立评估无法转介给谣言网站的信息</a:t>
            </a:r>
            <a:r>
              <a:rPr lang="zh-CN" altLang="en-US" dirty="0"/>
              <a:t>。我们考虑了他们的协议，并将他们不同意的项目留给第三轮。</a:t>
            </a:r>
            <a:endParaRPr lang="en-US" altLang="zh-CN" dirty="0"/>
          </a:p>
          <a:p>
            <a:endParaRPr lang="en-US" altLang="zh-CN" dirty="0"/>
          </a:p>
          <a:p>
            <a:r>
              <a:rPr lang="zh-CN" altLang="en-US" dirty="0"/>
              <a:t>（</a:t>
            </a:r>
            <a:r>
              <a:rPr lang="en-US" altLang="zh-CN" dirty="0"/>
              <a:t>3</a:t>
            </a:r>
            <a:r>
              <a:rPr lang="zh-CN" altLang="en-US" dirty="0"/>
              <a:t>）</a:t>
            </a:r>
            <a:r>
              <a:rPr lang="zh-CN" altLang="en-US" dirty="0">
                <a:effectLst/>
              </a:rPr>
              <a:t>招募了医学大数据专家</a:t>
            </a:r>
            <a:endParaRPr lang="en-US" altLang="zh-CN" dirty="0">
              <a:effectLst/>
            </a:endParaRPr>
          </a:p>
          <a:p>
            <a:r>
              <a:rPr lang="zh-CN" altLang="en-US" dirty="0"/>
              <a:t>评估剩余信息是真实的还是虚假的信息</a:t>
            </a:r>
          </a:p>
          <a:p>
            <a:endParaRPr lang="zh-CN" altLang="en-US" dirty="0"/>
          </a:p>
          <a:p>
            <a:endParaRPr lang="zh-CN" altLang="en-US" dirty="0"/>
          </a:p>
        </p:txBody>
      </p:sp>
    </p:spTree>
    <p:extLst>
      <p:ext uri="{BB962C8B-B14F-4D97-AF65-F5344CB8AC3E}">
        <p14:creationId xmlns:p14="http://schemas.microsoft.com/office/powerpoint/2010/main" val="11484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34E5F1-7803-03EB-2863-325168E2E5ED}"/>
              </a:ext>
            </a:extLst>
          </p:cNvPr>
          <p:cNvSpPr>
            <a:spLocks noGrp="1"/>
          </p:cNvSpPr>
          <p:nvPr>
            <p:ph type="title"/>
          </p:nvPr>
        </p:nvSpPr>
        <p:spPr>
          <a:xfrm>
            <a:off x="928255" y="780761"/>
            <a:ext cx="10515600" cy="2426566"/>
          </a:xfrm>
        </p:spPr>
        <p:txBody>
          <a:bodyPr>
            <a:normAutofit fontScale="90000"/>
          </a:bodyPr>
          <a:lstStyle/>
          <a:p>
            <a:r>
              <a:rPr lang="en-US" altLang="zh-CN" b="1" dirty="0"/>
              <a:t>Examining the Supports and Advice That Women With Intimate Partner Violence Experience Received in Online Health Communities: Text Mining Approach</a:t>
            </a:r>
            <a:br>
              <a:rPr lang="en-US" altLang="zh-CN" b="1" dirty="0"/>
            </a:br>
            <a:endParaRPr lang="zh-CN" altLang="en-US" dirty="0"/>
          </a:p>
        </p:txBody>
      </p:sp>
      <p:sp>
        <p:nvSpPr>
          <p:cNvPr id="3" name="内容占位符 2">
            <a:extLst>
              <a:ext uri="{FF2B5EF4-FFF2-40B4-BE49-F238E27FC236}">
                <a16:creationId xmlns:a16="http://schemas.microsoft.com/office/drawing/2014/main" id="{88BF5184-6111-D99E-4BA1-18BEA7F64FE3}"/>
              </a:ext>
            </a:extLst>
          </p:cNvPr>
          <p:cNvSpPr>
            <a:spLocks noGrp="1"/>
          </p:cNvSpPr>
          <p:nvPr>
            <p:ph idx="1"/>
          </p:nvPr>
        </p:nvSpPr>
        <p:spPr>
          <a:xfrm>
            <a:off x="838200" y="3315421"/>
            <a:ext cx="10515600" cy="3177454"/>
          </a:xfrm>
        </p:spPr>
        <p:txBody>
          <a:bodyPr>
            <a:normAutofit fontScale="85000" lnSpcReduction="20000"/>
          </a:bodyPr>
          <a:lstStyle/>
          <a:p>
            <a:r>
              <a:rPr lang="zh-CN" altLang="en-US" dirty="0"/>
              <a:t>研究具有亲密伴侣暴力经历的女性在在线健康社区中获得的支持和建议：文本挖掘方法</a:t>
            </a:r>
            <a:endParaRPr lang="en-US" altLang="zh-CN" dirty="0"/>
          </a:p>
          <a:p>
            <a:endParaRPr lang="en-US" altLang="zh-CN" dirty="0"/>
          </a:p>
          <a:p>
            <a:r>
              <a:rPr lang="en-US" altLang="zh-CN" dirty="0"/>
              <a:t>JOURNAL OF MEDICAL INTERNET RESEARCH 2023.10</a:t>
            </a:r>
          </a:p>
          <a:p>
            <a:r>
              <a:rPr lang="en-US" altLang="zh-CN" dirty="0"/>
              <a:t>IF: 7.4</a:t>
            </a:r>
          </a:p>
          <a:p>
            <a:endParaRPr lang="en-US" altLang="zh-CN" dirty="0"/>
          </a:p>
          <a:p>
            <a:r>
              <a:rPr lang="en-US" altLang="zh-CN" dirty="0"/>
              <a:t>Vivian Hui1,2, RN, BSN, PhD; Malavika Eby3; Rose Eva Constantino2, RN, PhD, JD; </a:t>
            </a:r>
            <a:r>
              <a:rPr lang="en-US" altLang="zh-CN" dirty="0" err="1"/>
              <a:t>Heeyoung</a:t>
            </a:r>
            <a:r>
              <a:rPr lang="en-US" altLang="zh-CN" dirty="0"/>
              <a:t> Lee2, PMHNP-BC, PhD; Jamie Zelazny2, RN, MPH, PhD; Judy C Chang4, MD, MPH; Daqing He5, PhD; Young Ji Lee2,6, RN, MS, PhD</a:t>
            </a:r>
          </a:p>
          <a:p>
            <a:endParaRPr lang="zh-CN" altLang="en-US" dirty="0"/>
          </a:p>
        </p:txBody>
      </p:sp>
    </p:spTree>
    <p:extLst>
      <p:ext uri="{BB962C8B-B14F-4D97-AF65-F5344CB8AC3E}">
        <p14:creationId xmlns:p14="http://schemas.microsoft.com/office/powerpoint/2010/main" val="30602934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85F7D332-762E-F5F7-A471-EA14528F07AB}"/>
              </a:ext>
            </a:extLst>
          </p:cNvPr>
          <p:cNvPicPr>
            <a:picLocks noChangeAspect="1"/>
          </p:cNvPicPr>
          <p:nvPr/>
        </p:nvPicPr>
        <p:blipFill>
          <a:blip r:embed="rId2"/>
          <a:stretch>
            <a:fillRect/>
          </a:stretch>
        </p:blipFill>
        <p:spPr>
          <a:xfrm>
            <a:off x="0" y="2290222"/>
            <a:ext cx="12192000" cy="2277556"/>
          </a:xfrm>
          <a:prstGeom prst="rect">
            <a:avLst/>
          </a:prstGeom>
        </p:spPr>
      </p:pic>
      <p:sp>
        <p:nvSpPr>
          <p:cNvPr id="6" name="文本框 5">
            <a:extLst>
              <a:ext uri="{FF2B5EF4-FFF2-40B4-BE49-F238E27FC236}">
                <a16:creationId xmlns:a16="http://schemas.microsoft.com/office/drawing/2014/main" id="{8A2BE2EA-E6D6-CA35-C844-0723E53DF9DD}"/>
              </a:ext>
            </a:extLst>
          </p:cNvPr>
          <p:cNvSpPr txBox="1"/>
          <p:nvPr/>
        </p:nvSpPr>
        <p:spPr>
          <a:xfrm>
            <a:off x="228600" y="415636"/>
            <a:ext cx="3228109" cy="369332"/>
          </a:xfrm>
          <a:prstGeom prst="rect">
            <a:avLst/>
          </a:prstGeom>
          <a:noFill/>
        </p:spPr>
        <p:txBody>
          <a:bodyPr wrap="square" rtlCol="0">
            <a:spAutoFit/>
          </a:bodyPr>
          <a:lstStyle/>
          <a:p>
            <a:r>
              <a:rPr lang="zh-CN" altLang="en-US" dirty="0"/>
              <a:t>结果</a:t>
            </a:r>
          </a:p>
        </p:txBody>
      </p:sp>
      <mc:AlternateContent xmlns:mc="http://schemas.openxmlformats.org/markup-compatibility/2006">
        <mc:Choice xmlns:p14="http://schemas.microsoft.com/office/powerpoint/2010/main" Requires="p14">
          <p:contentPart p14:bwMode="auto" r:id="rId3">
            <p14:nvContentPartPr>
              <p14:cNvPr id="3" name="墨迹 2">
                <a:extLst>
                  <a:ext uri="{FF2B5EF4-FFF2-40B4-BE49-F238E27FC236}">
                    <a16:creationId xmlns:a16="http://schemas.microsoft.com/office/drawing/2014/main" id="{EF73D4A3-F5B3-81DF-E666-784BCAA771B2}"/>
                  </a:ext>
                </a:extLst>
              </p14:cNvPr>
              <p14:cNvContentPartPr/>
              <p14:nvPr/>
            </p14:nvContentPartPr>
            <p14:xfrm>
              <a:off x="7870824" y="4004107"/>
              <a:ext cx="851400" cy="64080"/>
            </p14:xfrm>
          </p:contentPart>
        </mc:Choice>
        <mc:Fallback>
          <p:pic>
            <p:nvPicPr>
              <p:cNvPr id="3" name="墨迹 2">
                <a:extLst>
                  <a:ext uri="{FF2B5EF4-FFF2-40B4-BE49-F238E27FC236}">
                    <a16:creationId xmlns:a16="http://schemas.microsoft.com/office/drawing/2014/main" id="{EF73D4A3-F5B3-81DF-E666-784BCAA771B2}"/>
                  </a:ext>
                </a:extLst>
              </p:cNvPr>
              <p:cNvPicPr/>
              <p:nvPr/>
            </p:nvPicPr>
            <p:blipFill>
              <a:blip r:embed="rId4"/>
              <a:stretch>
                <a:fillRect/>
              </a:stretch>
            </p:blipFill>
            <p:spPr>
              <a:xfrm>
                <a:off x="7816824" y="3896107"/>
                <a:ext cx="959040" cy="279720"/>
              </a:xfrm>
              <a:prstGeom prst="rect">
                <a:avLst/>
              </a:prstGeom>
            </p:spPr>
          </p:pic>
        </mc:Fallback>
      </mc:AlternateContent>
    </p:spTree>
    <p:extLst>
      <p:ext uri="{BB962C8B-B14F-4D97-AF65-F5344CB8AC3E}">
        <p14:creationId xmlns:p14="http://schemas.microsoft.com/office/powerpoint/2010/main" val="26803073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F9A1A95-0A65-D80D-40F1-0C28D9DFAC83}"/>
              </a:ext>
            </a:extLst>
          </p:cNvPr>
          <p:cNvSpPr txBox="1"/>
          <p:nvPr/>
        </p:nvSpPr>
        <p:spPr>
          <a:xfrm>
            <a:off x="443345" y="410637"/>
            <a:ext cx="11540837" cy="3416320"/>
          </a:xfrm>
          <a:prstGeom prst="rect">
            <a:avLst/>
          </a:prstGeom>
          <a:noFill/>
        </p:spPr>
        <p:txBody>
          <a:bodyPr wrap="square" rtlCol="0">
            <a:spAutoFit/>
          </a:bodyPr>
          <a:lstStyle/>
          <a:p>
            <a:r>
              <a:rPr lang="zh-CN" altLang="en-US" dirty="0"/>
              <a:t>采用</a:t>
            </a:r>
            <a:r>
              <a:rPr lang="en-US" altLang="zh-CN" dirty="0"/>
              <a:t>Harris ( 2010 )</a:t>
            </a:r>
            <a:r>
              <a:rPr lang="zh-CN" altLang="en-US" dirty="0"/>
              <a:t>提出的</a:t>
            </a:r>
            <a:r>
              <a:rPr lang="en-US" altLang="zh-CN" b="1" dirty="0">
                <a:effectLst/>
              </a:rPr>
              <a:t>CARS</a:t>
            </a:r>
            <a:r>
              <a:rPr lang="zh-CN" altLang="en-US" b="1" dirty="0">
                <a:effectLst/>
              </a:rPr>
              <a:t>框架</a:t>
            </a:r>
            <a:r>
              <a:rPr lang="zh-CN" altLang="en-US" dirty="0">
                <a:effectLst/>
              </a:rPr>
              <a:t>对文本进行开放式编码分析</a:t>
            </a:r>
            <a:endParaRPr lang="en-US" altLang="zh-CN" dirty="0">
              <a:effectLst/>
            </a:endParaRPr>
          </a:p>
          <a:p>
            <a:endParaRPr lang="en-US" altLang="zh-CN" dirty="0">
              <a:effectLst/>
            </a:endParaRPr>
          </a:p>
          <a:p>
            <a:r>
              <a:rPr lang="en-US" altLang="zh-CN" dirty="0">
                <a:effectLst/>
              </a:rPr>
              <a:t>CARS</a:t>
            </a:r>
            <a:r>
              <a:rPr lang="zh-CN" altLang="en-US" dirty="0"/>
              <a:t>是</a:t>
            </a:r>
            <a:r>
              <a:rPr lang="en-US" altLang="zh-CN" b="1" dirty="0"/>
              <a:t>Credibility</a:t>
            </a:r>
            <a:r>
              <a:rPr lang="zh-CN" altLang="en-US" b="1" dirty="0"/>
              <a:t>（可信度）</a:t>
            </a:r>
            <a:r>
              <a:rPr lang="zh-CN" altLang="en-US" dirty="0"/>
              <a:t>、</a:t>
            </a:r>
            <a:r>
              <a:rPr lang="en-US" altLang="zh-CN" b="1" dirty="0"/>
              <a:t>Accuracy</a:t>
            </a:r>
            <a:r>
              <a:rPr lang="zh-CN" altLang="en-US" b="1" dirty="0"/>
              <a:t>（准确性）</a:t>
            </a:r>
            <a:r>
              <a:rPr lang="zh-CN" altLang="en-US" dirty="0"/>
              <a:t>、</a:t>
            </a:r>
            <a:r>
              <a:rPr lang="en-US" altLang="zh-CN" b="1" dirty="0"/>
              <a:t>Reasonableness</a:t>
            </a:r>
            <a:r>
              <a:rPr lang="zh-CN" altLang="en-US" b="1" dirty="0"/>
              <a:t>（合理性）</a:t>
            </a:r>
            <a:r>
              <a:rPr lang="zh-CN" altLang="en-US" dirty="0"/>
              <a:t>和</a:t>
            </a:r>
            <a:r>
              <a:rPr lang="en-US" altLang="zh-CN" b="1" dirty="0"/>
              <a:t>Support</a:t>
            </a:r>
            <a:r>
              <a:rPr lang="zh-CN" altLang="en-US" b="1" dirty="0"/>
              <a:t>（支持）</a:t>
            </a:r>
            <a:endParaRPr lang="en-US" altLang="zh-CN" b="1" dirty="0"/>
          </a:p>
          <a:p>
            <a:r>
              <a:rPr lang="zh-CN" altLang="en-US" dirty="0">
                <a:effectLst/>
              </a:rPr>
              <a:t>评估在线信息来源</a:t>
            </a:r>
            <a:r>
              <a:rPr lang="zh-CN" altLang="en-US" dirty="0"/>
              <a:t>的框架。它被广泛用于教育或培训学生辨别高质量或低质量的在线信息。</a:t>
            </a:r>
          </a:p>
          <a:p>
            <a:r>
              <a:rPr lang="zh-CN" altLang="en-US" dirty="0"/>
              <a:t>并且涉及到低质量</a:t>
            </a:r>
            <a:r>
              <a:rPr lang="en-US" altLang="zh-CN" dirty="0"/>
              <a:t>Web</a:t>
            </a:r>
            <a:r>
              <a:rPr lang="zh-CN" altLang="en-US" dirty="0"/>
              <a:t>信息的一系列特征，如缺乏可信性、缺乏准确性、缺乏合理性和缺乏支持。</a:t>
            </a:r>
            <a:endParaRPr lang="en-US" altLang="zh-CN" dirty="0"/>
          </a:p>
          <a:p>
            <a:endParaRPr lang="en-US" altLang="zh-CN" dirty="0"/>
          </a:p>
          <a:p>
            <a:r>
              <a:rPr lang="en-US" altLang="zh-CN" dirty="0"/>
              <a:t>*</a:t>
            </a:r>
            <a:r>
              <a:rPr lang="zh-CN" altLang="en-US" dirty="0"/>
              <a:t>有些指标并不适合中文语境。此外，在中国背景下一些适当的可信度较低的指标可能已经被遗漏。</a:t>
            </a:r>
            <a:endParaRPr lang="en-US" altLang="zh-CN" dirty="0"/>
          </a:p>
          <a:p>
            <a:r>
              <a:rPr lang="zh-CN" altLang="en-US" dirty="0"/>
              <a:t>编码方案中增加了适合中国语境的指标，包括</a:t>
            </a:r>
            <a:r>
              <a:rPr lang="en-US" altLang="zh-CN" dirty="0"/>
              <a:t>"</a:t>
            </a:r>
            <a:r>
              <a:rPr lang="zh-CN" altLang="en-US" dirty="0"/>
              <a:t>简体字和繁体字的混合使用</a:t>
            </a:r>
            <a:r>
              <a:rPr lang="en-US" altLang="zh-CN" dirty="0"/>
              <a:t>"</a:t>
            </a:r>
            <a:r>
              <a:rPr lang="zh-CN" altLang="en-US" dirty="0"/>
              <a:t>、</a:t>
            </a:r>
            <a:r>
              <a:rPr lang="en-US" altLang="zh-CN" dirty="0"/>
              <a:t>"</a:t>
            </a:r>
            <a:r>
              <a:rPr lang="zh-CN" altLang="en-US" dirty="0"/>
              <a:t>假借权威或政府的名义</a:t>
            </a:r>
            <a:r>
              <a:rPr lang="en-US" altLang="zh-CN" dirty="0"/>
              <a:t>"</a:t>
            </a:r>
            <a:r>
              <a:rPr lang="zh-CN" altLang="en-US" dirty="0"/>
              <a:t>、</a:t>
            </a:r>
            <a:r>
              <a:rPr lang="en-US" altLang="zh-CN" dirty="0"/>
              <a:t>"</a:t>
            </a:r>
            <a:r>
              <a:rPr lang="zh-CN" altLang="en-US" dirty="0"/>
              <a:t>不合适的排版空间</a:t>
            </a:r>
            <a:r>
              <a:rPr lang="en-US" altLang="zh-CN" dirty="0"/>
              <a:t>"</a:t>
            </a:r>
            <a:r>
              <a:rPr lang="zh-CN" altLang="en-US" dirty="0"/>
              <a:t>。</a:t>
            </a:r>
          </a:p>
          <a:p>
            <a:endParaRPr lang="en-US" altLang="zh-CN" dirty="0">
              <a:effectLst/>
            </a:endParaRPr>
          </a:p>
          <a:p>
            <a:endParaRPr lang="zh-CN" altLang="en-US" dirty="0"/>
          </a:p>
          <a:p>
            <a:endParaRPr lang="zh-CN" altLang="en-US" dirty="0"/>
          </a:p>
        </p:txBody>
      </p:sp>
      <p:pic>
        <p:nvPicPr>
          <p:cNvPr id="4" name="图片 3">
            <a:extLst>
              <a:ext uri="{FF2B5EF4-FFF2-40B4-BE49-F238E27FC236}">
                <a16:creationId xmlns:a16="http://schemas.microsoft.com/office/drawing/2014/main" id="{8A0181AA-1565-C676-A31B-F24671F29BD9}"/>
              </a:ext>
            </a:extLst>
          </p:cNvPr>
          <p:cNvPicPr>
            <a:picLocks noChangeAspect="1"/>
          </p:cNvPicPr>
          <p:nvPr/>
        </p:nvPicPr>
        <p:blipFill>
          <a:blip r:embed="rId2"/>
          <a:stretch>
            <a:fillRect/>
          </a:stretch>
        </p:blipFill>
        <p:spPr>
          <a:xfrm>
            <a:off x="1676400" y="2945589"/>
            <a:ext cx="7557655" cy="3912411"/>
          </a:xfrm>
          <a:prstGeom prst="rect">
            <a:avLst/>
          </a:prstGeom>
        </p:spPr>
      </p:pic>
    </p:spTree>
    <p:extLst>
      <p:ext uri="{BB962C8B-B14F-4D97-AF65-F5344CB8AC3E}">
        <p14:creationId xmlns:p14="http://schemas.microsoft.com/office/powerpoint/2010/main" val="12884268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04BA0855-ADF5-76DE-EA61-88E626F94E3D}"/>
              </a:ext>
            </a:extLst>
          </p:cNvPr>
          <p:cNvPicPr>
            <a:picLocks noChangeAspect="1"/>
          </p:cNvPicPr>
          <p:nvPr/>
        </p:nvPicPr>
        <p:blipFill>
          <a:blip r:embed="rId2"/>
          <a:stretch>
            <a:fillRect/>
          </a:stretch>
        </p:blipFill>
        <p:spPr>
          <a:xfrm>
            <a:off x="0" y="620874"/>
            <a:ext cx="12192000" cy="5616252"/>
          </a:xfrm>
          <a:prstGeom prst="rect">
            <a:avLst/>
          </a:prstGeom>
        </p:spPr>
      </p:pic>
      <p:sp>
        <p:nvSpPr>
          <p:cNvPr id="2" name="文本框 1">
            <a:extLst>
              <a:ext uri="{FF2B5EF4-FFF2-40B4-BE49-F238E27FC236}">
                <a16:creationId xmlns:a16="http://schemas.microsoft.com/office/drawing/2014/main" id="{D67E3CEE-32ED-E6E1-08D6-13835CF5BEB6}"/>
              </a:ext>
            </a:extLst>
          </p:cNvPr>
          <p:cNvSpPr txBox="1"/>
          <p:nvPr/>
        </p:nvSpPr>
        <p:spPr>
          <a:xfrm>
            <a:off x="62345" y="173182"/>
            <a:ext cx="1870364" cy="369332"/>
          </a:xfrm>
          <a:prstGeom prst="rect">
            <a:avLst/>
          </a:prstGeom>
          <a:noFill/>
        </p:spPr>
        <p:txBody>
          <a:bodyPr wrap="square" rtlCol="0">
            <a:spAutoFit/>
          </a:bodyPr>
          <a:lstStyle/>
          <a:p>
            <a:r>
              <a:rPr lang="zh-CN" altLang="en-US" dirty="0"/>
              <a:t>结果</a:t>
            </a:r>
          </a:p>
        </p:txBody>
      </p:sp>
    </p:spTree>
    <p:extLst>
      <p:ext uri="{BB962C8B-B14F-4D97-AF65-F5344CB8AC3E}">
        <p14:creationId xmlns:p14="http://schemas.microsoft.com/office/powerpoint/2010/main" val="16440363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3A4235F-9A11-7A52-9F5F-3FBBF1C588F3}"/>
              </a:ext>
            </a:extLst>
          </p:cNvPr>
          <p:cNvSpPr txBox="1"/>
          <p:nvPr/>
        </p:nvSpPr>
        <p:spPr>
          <a:xfrm>
            <a:off x="187035" y="1032163"/>
            <a:ext cx="1627909" cy="3416320"/>
          </a:xfrm>
          <a:prstGeom prst="rect">
            <a:avLst/>
          </a:prstGeom>
          <a:noFill/>
        </p:spPr>
        <p:txBody>
          <a:bodyPr wrap="square" rtlCol="0">
            <a:spAutoFit/>
          </a:bodyPr>
          <a:lstStyle/>
          <a:p>
            <a:r>
              <a:rPr lang="zh-CN" altLang="en-US" dirty="0"/>
              <a:t>开发方案</a:t>
            </a:r>
            <a:endParaRPr lang="en-US" altLang="zh-CN" dirty="0"/>
          </a:p>
          <a:p>
            <a:endParaRPr lang="en-US" altLang="zh-CN" dirty="0"/>
          </a:p>
          <a:p>
            <a:r>
              <a:rPr lang="zh-CN" altLang="en-US" dirty="0"/>
              <a:t>将特征组织成一个列表，然后从健康中提取典型语句样本中的误导信息。表</a:t>
            </a:r>
            <a:r>
              <a:rPr lang="en-US" altLang="zh-CN" dirty="0"/>
              <a:t>6</a:t>
            </a:r>
            <a:r>
              <a:rPr lang="zh-CN" altLang="en-US" dirty="0"/>
              <a:t>显示了第二阶段提供的测试方案。</a:t>
            </a:r>
          </a:p>
          <a:p>
            <a:endParaRPr lang="zh-CN" altLang="en-US" dirty="0"/>
          </a:p>
        </p:txBody>
      </p:sp>
      <p:pic>
        <p:nvPicPr>
          <p:cNvPr id="4" name="图片 3">
            <a:extLst>
              <a:ext uri="{FF2B5EF4-FFF2-40B4-BE49-F238E27FC236}">
                <a16:creationId xmlns:a16="http://schemas.microsoft.com/office/drawing/2014/main" id="{C3DD319F-F5A0-B734-0CE5-82CE117F0896}"/>
              </a:ext>
            </a:extLst>
          </p:cNvPr>
          <p:cNvPicPr>
            <a:picLocks noChangeAspect="1"/>
          </p:cNvPicPr>
          <p:nvPr/>
        </p:nvPicPr>
        <p:blipFill>
          <a:blip r:embed="rId2"/>
          <a:stretch>
            <a:fillRect/>
          </a:stretch>
        </p:blipFill>
        <p:spPr>
          <a:xfrm>
            <a:off x="2016860" y="0"/>
            <a:ext cx="9330013" cy="6858000"/>
          </a:xfrm>
          <a:prstGeom prst="rect">
            <a:avLst/>
          </a:prstGeom>
        </p:spPr>
      </p:pic>
    </p:spTree>
    <p:extLst>
      <p:ext uri="{BB962C8B-B14F-4D97-AF65-F5344CB8AC3E}">
        <p14:creationId xmlns:p14="http://schemas.microsoft.com/office/powerpoint/2010/main" val="18997284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1047A6C-B601-B165-FB12-D120682C636B}"/>
              </a:ext>
            </a:extLst>
          </p:cNvPr>
          <p:cNvSpPr txBox="1"/>
          <p:nvPr/>
        </p:nvSpPr>
        <p:spPr>
          <a:xfrm>
            <a:off x="526474" y="1896347"/>
            <a:ext cx="10598727" cy="1754326"/>
          </a:xfrm>
          <a:prstGeom prst="rect">
            <a:avLst/>
          </a:prstGeom>
          <a:noFill/>
        </p:spPr>
        <p:txBody>
          <a:bodyPr wrap="square" rtlCol="0">
            <a:spAutoFit/>
          </a:bodyPr>
          <a:lstStyle/>
          <a:p>
            <a:r>
              <a:rPr lang="en-US" altLang="zh-CN" dirty="0"/>
              <a:t>RQ2 </a:t>
            </a:r>
            <a:r>
              <a:rPr lang="zh-CN" altLang="en-US" dirty="0"/>
              <a:t>评估特征方案的有用性</a:t>
            </a:r>
            <a:endParaRPr lang="en-US" altLang="zh-CN" dirty="0"/>
          </a:p>
          <a:p>
            <a:endParaRPr lang="en-US" altLang="zh-CN" dirty="0"/>
          </a:p>
          <a:p>
            <a:r>
              <a:rPr lang="zh-CN" altLang="en-US" dirty="0"/>
              <a:t>被试间用户实验</a:t>
            </a:r>
            <a:r>
              <a:rPr lang="en-US" altLang="zh-CN" b="0" i="0" dirty="0">
                <a:solidFill>
                  <a:srgbClr val="333333"/>
                </a:solidFill>
                <a:effectLst/>
                <a:latin typeface="Helvetica Neue"/>
              </a:rPr>
              <a:t>between-subjects user experiment</a:t>
            </a:r>
          </a:p>
          <a:p>
            <a:endParaRPr lang="en-US" altLang="zh-CN" dirty="0"/>
          </a:p>
          <a:p>
            <a:r>
              <a:rPr lang="zh-CN" altLang="en-US" dirty="0"/>
              <a:t>回答特征方案是否有助于提高人们在社交媒体上的健康信息识别能力，有必要比较特征方案和一些与特征方案无关的材料对参与者识别健康错误信息能力的有效性。因此，进行了被试间用户实验。</a:t>
            </a:r>
          </a:p>
        </p:txBody>
      </p:sp>
    </p:spTree>
    <p:extLst>
      <p:ext uri="{BB962C8B-B14F-4D97-AF65-F5344CB8AC3E}">
        <p14:creationId xmlns:p14="http://schemas.microsoft.com/office/powerpoint/2010/main" val="36577581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CD210CB-D6CD-5CB3-66C0-8EACF44D6BDB}"/>
              </a:ext>
            </a:extLst>
          </p:cNvPr>
          <p:cNvSpPr txBox="1"/>
          <p:nvPr/>
        </p:nvSpPr>
        <p:spPr>
          <a:xfrm>
            <a:off x="757456" y="0"/>
            <a:ext cx="11028218" cy="2862322"/>
          </a:xfrm>
          <a:prstGeom prst="rect">
            <a:avLst/>
          </a:prstGeom>
          <a:noFill/>
        </p:spPr>
        <p:txBody>
          <a:bodyPr wrap="square" rtlCol="0">
            <a:spAutoFit/>
          </a:bodyPr>
          <a:lstStyle/>
          <a:p>
            <a:r>
              <a:rPr lang="zh-CN" altLang="en-US" dirty="0"/>
              <a:t>参与者</a:t>
            </a:r>
            <a:endParaRPr lang="en-US" altLang="zh-CN" dirty="0"/>
          </a:p>
          <a:p>
            <a:endParaRPr lang="en-US" altLang="zh-CN" dirty="0"/>
          </a:p>
          <a:p>
            <a:r>
              <a:rPr lang="zh-CN" altLang="en-US" dirty="0"/>
              <a:t>大学生已经成为网络健康信息的重要用户群体，他们不仅为自己搜索健康信息，也为家人和亲密朋友搜索健康信息，我们从</a:t>
            </a:r>
            <a:r>
              <a:rPr lang="zh-CN" altLang="en-US" dirty="0">
                <a:effectLst/>
              </a:rPr>
              <a:t>中国某公立大学招募了实验组</a:t>
            </a:r>
            <a:r>
              <a:rPr lang="en-US" altLang="zh-CN" dirty="0">
                <a:effectLst/>
              </a:rPr>
              <a:t>( 52</a:t>
            </a:r>
            <a:r>
              <a:rPr lang="zh-CN" altLang="en-US" dirty="0">
                <a:effectLst/>
              </a:rPr>
              <a:t>名参与者</a:t>
            </a:r>
            <a:r>
              <a:rPr lang="en-US" altLang="zh-CN" dirty="0">
                <a:effectLst/>
              </a:rPr>
              <a:t>,</a:t>
            </a:r>
            <a:r>
              <a:rPr lang="zh-CN" altLang="en-US" dirty="0">
                <a:effectLst/>
              </a:rPr>
              <a:t>无。</a:t>
            </a:r>
            <a:r>
              <a:rPr lang="en-US" altLang="zh-CN" dirty="0">
                <a:effectLst/>
              </a:rPr>
              <a:t>E01 ~ 52)</a:t>
            </a:r>
            <a:r>
              <a:rPr lang="zh-CN" altLang="en-US" dirty="0">
                <a:effectLst/>
              </a:rPr>
              <a:t>和控制组</a:t>
            </a:r>
            <a:r>
              <a:rPr lang="en-US" altLang="zh-CN" dirty="0">
                <a:effectLst/>
              </a:rPr>
              <a:t>( 45</a:t>
            </a:r>
            <a:r>
              <a:rPr lang="zh-CN" altLang="en-US" dirty="0">
                <a:effectLst/>
              </a:rPr>
              <a:t>名参与者</a:t>
            </a:r>
            <a:r>
              <a:rPr lang="en-US" altLang="zh-CN" dirty="0">
                <a:effectLst/>
              </a:rPr>
              <a:t>,</a:t>
            </a:r>
            <a:r>
              <a:rPr lang="zh-CN" altLang="en-US" dirty="0">
                <a:effectLst/>
              </a:rPr>
              <a:t>无。</a:t>
            </a:r>
            <a:r>
              <a:rPr lang="en-US" altLang="zh-CN" dirty="0">
                <a:effectLst/>
              </a:rPr>
              <a:t>C01 ~ 45)</a:t>
            </a:r>
            <a:r>
              <a:rPr lang="zh-CN" altLang="en-US" dirty="0">
                <a:effectLst/>
              </a:rPr>
              <a:t>的被试。共有</a:t>
            </a:r>
            <a:r>
              <a:rPr lang="en-US" altLang="zh-CN" dirty="0">
                <a:effectLst/>
              </a:rPr>
              <a:t>44</a:t>
            </a:r>
            <a:r>
              <a:rPr lang="zh-CN" altLang="en-US" dirty="0">
                <a:effectLst/>
              </a:rPr>
              <a:t>名实验组参与者和</a:t>
            </a:r>
            <a:r>
              <a:rPr lang="en-US" altLang="zh-CN" dirty="0">
                <a:effectLst/>
              </a:rPr>
              <a:t>38</a:t>
            </a:r>
            <a:r>
              <a:rPr lang="zh-CN" altLang="en-US" dirty="0">
                <a:effectLst/>
              </a:rPr>
              <a:t>名控制组参与者完成了实验。并采用</a:t>
            </a:r>
            <a:r>
              <a:rPr lang="zh-CN" altLang="en-US" dirty="0"/>
              <a:t>卡方检验分析两组之间的差异。</a:t>
            </a:r>
            <a:endParaRPr lang="en-US" altLang="zh-CN" dirty="0"/>
          </a:p>
          <a:p>
            <a:endParaRPr lang="en-US" altLang="zh-CN" dirty="0"/>
          </a:p>
          <a:p>
            <a:r>
              <a:rPr lang="zh-CN" altLang="en-US" dirty="0">
                <a:effectLst/>
              </a:rPr>
              <a:t>影响 </a:t>
            </a:r>
            <a:r>
              <a:rPr lang="en-US" altLang="zh-CN" dirty="0">
                <a:effectLst/>
              </a:rPr>
              <a:t>HIL </a:t>
            </a:r>
            <a:r>
              <a:rPr lang="zh-CN" altLang="en-US" dirty="0">
                <a:effectLst/>
              </a:rPr>
              <a:t>水平的因素包括教育水平、家乡位置、健康水平、性别、家庭收入、专业和年级</a:t>
            </a:r>
            <a:r>
              <a:rPr lang="zh-CN" altLang="en-US" dirty="0"/>
              <a:t>。</a:t>
            </a:r>
          </a:p>
          <a:p>
            <a:endParaRPr lang="zh-CN" altLang="en-US" dirty="0"/>
          </a:p>
          <a:p>
            <a:endParaRPr lang="zh-CN" altLang="en-US" dirty="0"/>
          </a:p>
        </p:txBody>
      </p:sp>
      <p:pic>
        <p:nvPicPr>
          <p:cNvPr id="4" name="图片 3">
            <a:extLst>
              <a:ext uri="{FF2B5EF4-FFF2-40B4-BE49-F238E27FC236}">
                <a16:creationId xmlns:a16="http://schemas.microsoft.com/office/drawing/2014/main" id="{17687500-3E56-E07D-D5AC-50D299E31860}"/>
              </a:ext>
            </a:extLst>
          </p:cNvPr>
          <p:cNvPicPr>
            <a:picLocks noChangeAspect="1"/>
          </p:cNvPicPr>
          <p:nvPr/>
        </p:nvPicPr>
        <p:blipFill>
          <a:blip r:embed="rId2"/>
          <a:stretch>
            <a:fillRect/>
          </a:stretch>
        </p:blipFill>
        <p:spPr>
          <a:xfrm>
            <a:off x="1087582" y="2398379"/>
            <a:ext cx="9296400" cy="4267674"/>
          </a:xfrm>
          <a:prstGeom prst="rect">
            <a:avLst/>
          </a:prstGeom>
        </p:spPr>
      </p:pic>
    </p:spTree>
    <p:extLst>
      <p:ext uri="{BB962C8B-B14F-4D97-AF65-F5344CB8AC3E}">
        <p14:creationId xmlns:p14="http://schemas.microsoft.com/office/powerpoint/2010/main" val="35054797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F854A2E-5BB1-3020-3703-912BAD658AEB}"/>
              </a:ext>
            </a:extLst>
          </p:cNvPr>
          <p:cNvSpPr txBox="1"/>
          <p:nvPr/>
        </p:nvSpPr>
        <p:spPr>
          <a:xfrm>
            <a:off x="235527" y="1191491"/>
            <a:ext cx="11000509" cy="3970318"/>
          </a:xfrm>
          <a:prstGeom prst="rect">
            <a:avLst/>
          </a:prstGeom>
          <a:noFill/>
        </p:spPr>
        <p:txBody>
          <a:bodyPr wrap="square" rtlCol="0">
            <a:spAutoFit/>
          </a:bodyPr>
          <a:lstStyle/>
          <a:p>
            <a:r>
              <a:rPr lang="zh-CN" altLang="en-US" dirty="0"/>
              <a:t>实验设计</a:t>
            </a:r>
            <a:endParaRPr lang="en-US" altLang="zh-CN" dirty="0"/>
          </a:p>
          <a:p>
            <a:endParaRPr lang="en-US" altLang="zh-CN" dirty="0"/>
          </a:p>
          <a:p>
            <a:r>
              <a:rPr lang="zh-CN" altLang="en-US" dirty="0"/>
              <a:t>首先</a:t>
            </a:r>
            <a:r>
              <a:rPr lang="zh-CN" altLang="en-US" dirty="0">
                <a:effectLst/>
              </a:rPr>
              <a:t>将第一阶段收集的</a:t>
            </a:r>
            <a:r>
              <a:rPr lang="en-US" altLang="zh-CN" dirty="0">
                <a:effectLst/>
              </a:rPr>
              <a:t>482</a:t>
            </a:r>
            <a:r>
              <a:rPr lang="zh-CN" altLang="en-US" dirty="0">
                <a:effectLst/>
              </a:rPr>
              <a:t>条信息分为两组：</a:t>
            </a:r>
            <a:r>
              <a:rPr lang="zh-CN" altLang="en-US" b="1" dirty="0">
                <a:effectLst/>
              </a:rPr>
              <a:t>真实信息</a:t>
            </a:r>
            <a:r>
              <a:rPr lang="en-US" altLang="zh-CN" b="1" dirty="0">
                <a:effectLst/>
              </a:rPr>
              <a:t>( R )</a:t>
            </a:r>
            <a:r>
              <a:rPr lang="zh-CN" altLang="en-US" b="1" dirty="0">
                <a:effectLst/>
              </a:rPr>
              <a:t>和</a:t>
            </a:r>
            <a:r>
              <a:rPr lang="zh-CN" altLang="en-US" b="1" dirty="0"/>
              <a:t>虚假</a:t>
            </a:r>
            <a:r>
              <a:rPr lang="zh-CN" altLang="en-US" b="1" dirty="0">
                <a:effectLst/>
              </a:rPr>
              <a:t>信息</a:t>
            </a:r>
            <a:r>
              <a:rPr lang="en-US" altLang="zh-CN" b="1" dirty="0">
                <a:effectLst/>
              </a:rPr>
              <a:t>( M )</a:t>
            </a:r>
            <a:r>
              <a:rPr lang="zh-CN" altLang="en-US" dirty="0"/>
              <a:t>。然后，我们从这两组中</a:t>
            </a:r>
            <a:r>
              <a:rPr lang="zh-CN" altLang="en-US" dirty="0">
                <a:effectLst/>
              </a:rPr>
              <a:t>随机选择了</a:t>
            </a:r>
            <a:r>
              <a:rPr lang="en-US" altLang="zh-CN" dirty="0">
                <a:effectLst/>
              </a:rPr>
              <a:t>16</a:t>
            </a:r>
            <a:r>
              <a:rPr lang="zh-CN" altLang="en-US" dirty="0">
                <a:effectLst/>
              </a:rPr>
              <a:t>条信息。实验共测试了</a:t>
            </a:r>
            <a:r>
              <a:rPr lang="en-US" altLang="zh-CN" dirty="0">
                <a:effectLst/>
              </a:rPr>
              <a:t>32</a:t>
            </a:r>
            <a:r>
              <a:rPr lang="zh-CN" altLang="en-US" dirty="0">
                <a:effectLst/>
              </a:rPr>
              <a:t>条信息。</a:t>
            </a:r>
            <a:endParaRPr lang="en-US" altLang="zh-CN" dirty="0">
              <a:effectLst/>
            </a:endParaRPr>
          </a:p>
          <a:p>
            <a:endParaRPr lang="zh-CN" altLang="en-US" dirty="0"/>
          </a:p>
          <a:p>
            <a:r>
              <a:rPr lang="zh-CN" altLang="en-US" dirty="0"/>
              <a:t>为了减少被试的工作量，我们首先将</a:t>
            </a:r>
            <a:r>
              <a:rPr lang="en-US" altLang="zh-CN" dirty="0"/>
              <a:t>16</a:t>
            </a:r>
            <a:r>
              <a:rPr lang="zh-CN" altLang="en-US" dirty="0"/>
              <a:t>条信息分为</a:t>
            </a:r>
            <a:r>
              <a:rPr lang="en-US" altLang="zh-CN" dirty="0">
                <a:effectLst/>
              </a:rPr>
              <a:t>4</a:t>
            </a:r>
            <a:r>
              <a:rPr lang="zh-CN" altLang="en-US" dirty="0">
                <a:effectLst/>
              </a:rPr>
              <a:t>组进行</a:t>
            </a:r>
            <a:r>
              <a:rPr lang="zh-CN" altLang="en-US" b="1" dirty="0">
                <a:effectLst/>
              </a:rPr>
              <a:t>前测</a:t>
            </a:r>
            <a:r>
              <a:rPr lang="zh-CN" altLang="en-US" dirty="0"/>
              <a:t>。分别标记为</a:t>
            </a:r>
            <a:r>
              <a:rPr lang="en-US" altLang="zh-CN" dirty="0"/>
              <a:t>A1 ~ A4 ( 3R / 1M )</a:t>
            </a:r>
            <a:r>
              <a:rPr lang="zh-CN" altLang="en-US" dirty="0"/>
              <a:t>、</a:t>
            </a:r>
            <a:r>
              <a:rPr lang="en-US" altLang="zh-CN" dirty="0"/>
              <a:t>B1 ~ B4 ( 1R / 3M )</a:t>
            </a:r>
            <a:r>
              <a:rPr lang="zh-CN" altLang="en-US" dirty="0"/>
              <a:t>、</a:t>
            </a:r>
            <a:r>
              <a:rPr lang="en-US" altLang="zh-CN" dirty="0"/>
              <a:t>C1 ~ C4 ( 2R / 2M )</a:t>
            </a:r>
            <a:r>
              <a:rPr lang="zh-CN" altLang="en-US" dirty="0"/>
              <a:t>、</a:t>
            </a:r>
            <a:r>
              <a:rPr lang="en-US" altLang="zh-CN" dirty="0"/>
              <a:t>D1 ~ D4 ( 2R / 2M )</a:t>
            </a:r>
            <a:r>
              <a:rPr lang="zh-CN" altLang="en-US" dirty="0"/>
              <a:t>，每组</a:t>
            </a:r>
            <a:r>
              <a:rPr lang="zh-CN" altLang="en-US" dirty="0">
                <a:effectLst/>
              </a:rPr>
              <a:t>均包含真实和误报项目</a:t>
            </a:r>
            <a:r>
              <a:rPr lang="zh-CN" altLang="en-US" dirty="0"/>
              <a:t>。</a:t>
            </a:r>
            <a:endParaRPr lang="en-US" altLang="zh-CN" dirty="0"/>
          </a:p>
          <a:p>
            <a:r>
              <a:rPr lang="zh-CN" altLang="en-US" dirty="0"/>
              <a:t>其余</a:t>
            </a:r>
            <a:r>
              <a:rPr lang="en-US" altLang="zh-CN" dirty="0"/>
              <a:t>16</a:t>
            </a:r>
            <a:r>
              <a:rPr lang="zh-CN" altLang="en-US" dirty="0"/>
              <a:t>条信息被分配到</a:t>
            </a:r>
            <a:r>
              <a:rPr lang="zh-CN" altLang="en-US" dirty="0">
                <a:effectLst/>
              </a:rPr>
              <a:t>四个</a:t>
            </a:r>
            <a:r>
              <a:rPr lang="zh-CN" altLang="en-US" b="1" dirty="0">
                <a:effectLst/>
              </a:rPr>
              <a:t>后测</a:t>
            </a:r>
            <a:r>
              <a:rPr lang="zh-CN" altLang="en-US" dirty="0">
                <a:effectLst/>
              </a:rPr>
              <a:t>组</a:t>
            </a:r>
            <a:r>
              <a:rPr lang="zh-CN" altLang="en-US" dirty="0"/>
              <a:t>：</a:t>
            </a:r>
            <a:r>
              <a:rPr lang="en-US" altLang="zh-CN" dirty="0"/>
              <a:t>E1-E4 ( 2R / 2M )</a:t>
            </a:r>
            <a:r>
              <a:rPr lang="zh-CN" altLang="en-US" dirty="0"/>
              <a:t>，</a:t>
            </a:r>
            <a:r>
              <a:rPr lang="en-US" altLang="zh-CN" dirty="0"/>
              <a:t>F1-F4 ( 2R / 2M )</a:t>
            </a:r>
            <a:r>
              <a:rPr lang="zh-CN" altLang="en-US" dirty="0"/>
              <a:t>，</a:t>
            </a:r>
            <a:r>
              <a:rPr lang="en-US" altLang="zh-CN" dirty="0"/>
              <a:t>G1-G4 ( 2R / 2M )</a:t>
            </a:r>
            <a:r>
              <a:rPr lang="zh-CN" altLang="en-US" dirty="0"/>
              <a:t>和</a:t>
            </a:r>
            <a:r>
              <a:rPr lang="en-US" altLang="zh-CN" dirty="0"/>
              <a:t>H1 - H4 ( 2R / 2M )</a:t>
            </a:r>
            <a:r>
              <a:rPr lang="zh-CN" altLang="en-US" dirty="0"/>
              <a:t>。将各组的真实信息和错误信息项目合并，以检验被试的评估。此外，控制给定组的文本总长度，以减少偏倚。每个项目的格式为</a:t>
            </a:r>
            <a:r>
              <a:rPr lang="en-US" altLang="zh-CN" dirty="0"/>
              <a:t>"</a:t>
            </a:r>
            <a:r>
              <a:rPr lang="zh-CN" altLang="en-US" dirty="0">
                <a:effectLst/>
              </a:rPr>
              <a:t>文字</a:t>
            </a:r>
            <a:r>
              <a:rPr lang="en-US" altLang="zh-CN" dirty="0">
                <a:effectLst/>
              </a:rPr>
              <a:t>+</a:t>
            </a:r>
            <a:r>
              <a:rPr lang="zh-CN" altLang="en-US" dirty="0">
                <a:effectLst/>
              </a:rPr>
              <a:t>图片或纯文字”</a:t>
            </a:r>
            <a:r>
              <a:rPr lang="zh-CN" altLang="en-US" dirty="0"/>
              <a:t>。</a:t>
            </a:r>
          </a:p>
          <a:p>
            <a:endParaRPr lang="en-US" altLang="zh-CN" dirty="0"/>
          </a:p>
          <a:p>
            <a:r>
              <a:rPr lang="zh-CN" altLang="en-US" dirty="0"/>
              <a:t>最后，向参与者发放实验后</a:t>
            </a:r>
            <a:r>
              <a:rPr lang="zh-CN" altLang="en-US" b="1" dirty="0"/>
              <a:t>问卷</a:t>
            </a:r>
            <a:r>
              <a:rPr lang="zh-CN" altLang="en-US" dirty="0"/>
              <a:t>，以李克特五分量表为基础，评估他们对自己评估的满意度和特征方案的有用性。在他们完成实验后，他们被要求写下为什么他们将一段信息评估为错误信息。他们还可以写出对方案有用性的评论或改进方案的建议。</a:t>
            </a:r>
          </a:p>
        </p:txBody>
      </p:sp>
    </p:spTree>
    <p:extLst>
      <p:ext uri="{BB962C8B-B14F-4D97-AF65-F5344CB8AC3E}">
        <p14:creationId xmlns:p14="http://schemas.microsoft.com/office/powerpoint/2010/main" val="29290105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AED308A-DC75-A46F-C77D-B1B798226AAF}"/>
              </a:ext>
            </a:extLst>
          </p:cNvPr>
          <p:cNvPicPr>
            <a:picLocks noChangeAspect="1"/>
          </p:cNvPicPr>
          <p:nvPr/>
        </p:nvPicPr>
        <p:blipFill>
          <a:blip r:embed="rId2"/>
          <a:stretch>
            <a:fillRect/>
          </a:stretch>
        </p:blipFill>
        <p:spPr>
          <a:xfrm>
            <a:off x="593722" y="0"/>
            <a:ext cx="11004556" cy="6858000"/>
          </a:xfrm>
          <a:prstGeom prst="rect">
            <a:avLst/>
          </a:prstGeom>
        </p:spPr>
      </p:pic>
    </p:spTree>
    <p:extLst>
      <p:ext uri="{BB962C8B-B14F-4D97-AF65-F5344CB8AC3E}">
        <p14:creationId xmlns:p14="http://schemas.microsoft.com/office/powerpoint/2010/main" val="31570460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AA42D5C-49BF-150F-D73F-2B84A1CFD421}"/>
              </a:ext>
            </a:extLst>
          </p:cNvPr>
          <p:cNvPicPr>
            <a:picLocks noChangeAspect="1"/>
          </p:cNvPicPr>
          <p:nvPr/>
        </p:nvPicPr>
        <p:blipFill>
          <a:blip r:embed="rId2"/>
          <a:stretch>
            <a:fillRect/>
          </a:stretch>
        </p:blipFill>
        <p:spPr>
          <a:xfrm>
            <a:off x="-6" y="3429000"/>
            <a:ext cx="12192006" cy="2070706"/>
          </a:xfrm>
          <a:prstGeom prst="rect">
            <a:avLst/>
          </a:prstGeom>
        </p:spPr>
      </p:pic>
      <p:sp>
        <p:nvSpPr>
          <p:cNvPr id="4" name="文本框 3">
            <a:extLst>
              <a:ext uri="{FF2B5EF4-FFF2-40B4-BE49-F238E27FC236}">
                <a16:creationId xmlns:a16="http://schemas.microsoft.com/office/drawing/2014/main" id="{74AB3B36-CB99-EE30-8319-6274CC0741A6}"/>
              </a:ext>
            </a:extLst>
          </p:cNvPr>
          <p:cNvSpPr txBox="1"/>
          <p:nvPr/>
        </p:nvSpPr>
        <p:spPr>
          <a:xfrm>
            <a:off x="387927" y="802792"/>
            <a:ext cx="10640291" cy="2308324"/>
          </a:xfrm>
          <a:prstGeom prst="rect">
            <a:avLst/>
          </a:prstGeom>
          <a:noFill/>
        </p:spPr>
        <p:txBody>
          <a:bodyPr wrap="square" rtlCol="0">
            <a:spAutoFit/>
          </a:bodyPr>
          <a:lstStyle/>
          <a:p>
            <a:r>
              <a:rPr lang="zh-CN" altLang="en-US" dirty="0"/>
              <a:t>识别健康错误信息 </a:t>
            </a:r>
          </a:p>
          <a:p>
            <a:endParaRPr lang="en-US" altLang="zh-CN" dirty="0"/>
          </a:p>
          <a:p>
            <a:r>
              <a:rPr lang="zh-CN" altLang="en-US" dirty="0">
                <a:effectLst/>
              </a:rPr>
              <a:t>在</a:t>
            </a:r>
            <a:r>
              <a:rPr lang="zh-CN" altLang="en-US" dirty="0"/>
              <a:t>前</a:t>
            </a:r>
            <a:r>
              <a:rPr lang="zh-CN" altLang="en-US" dirty="0">
                <a:effectLst/>
              </a:rPr>
              <a:t>测中，实验组的表现与对照组无显著差异。然而，在后测中，实验组在阅读方案后的表现明显提高（</a:t>
            </a:r>
            <a:r>
              <a:rPr lang="en-US" altLang="zh-CN" dirty="0">
                <a:effectLst/>
              </a:rPr>
              <a:t>t = 2.185</a:t>
            </a:r>
            <a:r>
              <a:rPr lang="zh-CN" altLang="en-US" dirty="0">
                <a:effectLst/>
              </a:rPr>
              <a:t>，</a:t>
            </a:r>
            <a:r>
              <a:rPr lang="en-US" altLang="zh-CN" dirty="0">
                <a:effectLst/>
              </a:rPr>
              <a:t>DF = 1</a:t>
            </a:r>
            <a:r>
              <a:rPr lang="zh-CN" altLang="en-US" dirty="0">
                <a:effectLst/>
              </a:rPr>
              <a:t>，</a:t>
            </a:r>
            <a:r>
              <a:rPr lang="en-US" altLang="zh-CN" dirty="0">
                <a:effectLst/>
              </a:rPr>
              <a:t>p &lt; 0.05</a:t>
            </a:r>
            <a:r>
              <a:rPr lang="zh-CN" altLang="en-US" dirty="0">
                <a:effectLst/>
              </a:rPr>
              <a:t>）。相比之下，对照组在测试前和测试后之间没有显着差异。</a:t>
            </a:r>
            <a:r>
              <a:rPr lang="zh-CN" altLang="en-US" dirty="0"/>
              <a:t>结果还显示，</a:t>
            </a:r>
            <a:r>
              <a:rPr lang="zh-CN" altLang="en-US" dirty="0">
                <a:effectLst/>
              </a:rPr>
              <a:t>实验组的预测和后测之间存在显着差异（</a:t>
            </a:r>
            <a:r>
              <a:rPr lang="en-US" altLang="zh-CN" dirty="0">
                <a:effectLst/>
              </a:rPr>
              <a:t>t = –3.510</a:t>
            </a:r>
            <a:r>
              <a:rPr lang="zh-CN" altLang="en-US" dirty="0">
                <a:effectLst/>
              </a:rPr>
              <a:t>，</a:t>
            </a:r>
            <a:r>
              <a:rPr lang="en-US" altLang="zh-CN" dirty="0">
                <a:effectLst/>
              </a:rPr>
              <a:t>DF = 43</a:t>
            </a:r>
            <a:r>
              <a:rPr lang="zh-CN" altLang="en-US" dirty="0">
                <a:effectLst/>
              </a:rPr>
              <a:t>，</a:t>
            </a:r>
            <a:r>
              <a:rPr lang="en-US" altLang="zh-CN" dirty="0">
                <a:effectLst/>
              </a:rPr>
              <a:t>p &lt; .05</a:t>
            </a:r>
            <a:r>
              <a:rPr lang="zh-CN" altLang="en-US" dirty="0">
                <a:effectLst/>
              </a:rPr>
              <a:t>）。</a:t>
            </a:r>
            <a:r>
              <a:rPr lang="zh-CN" altLang="en-US" dirty="0"/>
              <a:t>这意味着实验组的参与者在学习了该方案后，显着提高了他们区分真实信息和错误信息的能力。同样，对于对照组，没有观察到显着改善。结果表明，</a:t>
            </a:r>
            <a:r>
              <a:rPr lang="zh-CN" altLang="en-US" dirty="0">
                <a:effectLst/>
              </a:rPr>
              <a:t>该计划对帮助提高参与者识别健康错误信息的能力具有重大影响。</a:t>
            </a:r>
            <a:endParaRPr lang="zh-CN" altLang="en-US" dirty="0"/>
          </a:p>
          <a:p>
            <a:endParaRPr lang="zh-CN" altLang="en-US" dirty="0"/>
          </a:p>
        </p:txBody>
      </p:sp>
      <p:sp>
        <p:nvSpPr>
          <p:cNvPr id="5" name="文本框 4">
            <a:extLst>
              <a:ext uri="{FF2B5EF4-FFF2-40B4-BE49-F238E27FC236}">
                <a16:creationId xmlns:a16="http://schemas.microsoft.com/office/drawing/2014/main" id="{6D43342E-A377-B79D-38BD-41C7F31823B3}"/>
              </a:ext>
            </a:extLst>
          </p:cNvPr>
          <p:cNvSpPr txBox="1"/>
          <p:nvPr/>
        </p:nvSpPr>
        <p:spPr>
          <a:xfrm>
            <a:off x="595745" y="115577"/>
            <a:ext cx="3228109" cy="369332"/>
          </a:xfrm>
          <a:prstGeom prst="rect">
            <a:avLst/>
          </a:prstGeom>
          <a:noFill/>
        </p:spPr>
        <p:txBody>
          <a:bodyPr wrap="square" rtlCol="0">
            <a:spAutoFit/>
          </a:bodyPr>
          <a:lstStyle/>
          <a:p>
            <a:r>
              <a:rPr lang="zh-CN" altLang="en-US" dirty="0"/>
              <a:t>结果</a:t>
            </a:r>
          </a:p>
        </p:txBody>
      </p:sp>
    </p:spTree>
    <p:extLst>
      <p:ext uri="{BB962C8B-B14F-4D97-AF65-F5344CB8AC3E}">
        <p14:creationId xmlns:p14="http://schemas.microsoft.com/office/powerpoint/2010/main" val="30897980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18972C7-4E59-1AED-764F-7C5F6A914E2F}"/>
              </a:ext>
            </a:extLst>
          </p:cNvPr>
          <p:cNvPicPr>
            <a:picLocks noChangeAspect="1"/>
          </p:cNvPicPr>
          <p:nvPr/>
        </p:nvPicPr>
        <p:blipFill>
          <a:blip r:embed="rId2"/>
          <a:stretch>
            <a:fillRect/>
          </a:stretch>
        </p:blipFill>
        <p:spPr>
          <a:xfrm>
            <a:off x="1816166" y="0"/>
            <a:ext cx="9418649"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2" name="墨迹 1">
                <a:extLst>
                  <a:ext uri="{FF2B5EF4-FFF2-40B4-BE49-F238E27FC236}">
                    <a16:creationId xmlns:a16="http://schemas.microsoft.com/office/drawing/2014/main" id="{654D1374-DFF6-2896-936F-A6FB9DF977F1}"/>
                  </a:ext>
                </a:extLst>
              </p14:cNvPr>
              <p14:cNvContentPartPr/>
              <p14:nvPr/>
            </p14:nvContentPartPr>
            <p14:xfrm>
              <a:off x="2348225" y="2833244"/>
              <a:ext cx="360" cy="360"/>
            </p14:xfrm>
          </p:contentPart>
        </mc:Choice>
        <mc:Fallback xmlns="">
          <p:pic>
            <p:nvPicPr>
              <p:cNvPr id="2" name="墨迹 1">
                <a:extLst>
                  <a:ext uri="{FF2B5EF4-FFF2-40B4-BE49-F238E27FC236}">
                    <a16:creationId xmlns:a16="http://schemas.microsoft.com/office/drawing/2014/main" id="{654D1374-DFF6-2896-936F-A6FB9DF977F1}"/>
                  </a:ext>
                </a:extLst>
              </p:cNvPr>
              <p:cNvPicPr/>
              <p:nvPr/>
            </p:nvPicPr>
            <p:blipFill>
              <a:blip r:embed="rId4"/>
              <a:stretch>
                <a:fillRect/>
              </a:stretch>
            </p:blipFill>
            <p:spPr>
              <a:xfrm>
                <a:off x="2342105" y="2827124"/>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 name="墨迹 3">
                <a:extLst>
                  <a:ext uri="{FF2B5EF4-FFF2-40B4-BE49-F238E27FC236}">
                    <a16:creationId xmlns:a16="http://schemas.microsoft.com/office/drawing/2014/main" id="{ABFEDAE7-7C7D-22DD-656A-C0C11F51B9C4}"/>
                  </a:ext>
                </a:extLst>
              </p14:cNvPr>
              <p14:cNvContentPartPr/>
              <p14:nvPr/>
            </p14:nvContentPartPr>
            <p14:xfrm>
              <a:off x="2964905" y="2590604"/>
              <a:ext cx="360" cy="360"/>
            </p14:xfrm>
          </p:contentPart>
        </mc:Choice>
        <mc:Fallback xmlns="">
          <p:pic>
            <p:nvPicPr>
              <p:cNvPr id="4" name="墨迹 3">
                <a:extLst>
                  <a:ext uri="{FF2B5EF4-FFF2-40B4-BE49-F238E27FC236}">
                    <a16:creationId xmlns:a16="http://schemas.microsoft.com/office/drawing/2014/main" id="{ABFEDAE7-7C7D-22DD-656A-C0C11F51B9C4}"/>
                  </a:ext>
                </a:extLst>
              </p:cNvPr>
              <p:cNvPicPr/>
              <p:nvPr/>
            </p:nvPicPr>
            <p:blipFill>
              <a:blip r:embed="rId4"/>
              <a:stretch>
                <a:fillRect/>
              </a:stretch>
            </p:blipFill>
            <p:spPr>
              <a:xfrm>
                <a:off x="2958785" y="2584484"/>
                <a:ext cx="12600" cy="12600"/>
              </a:xfrm>
              <a:prstGeom prst="rect">
                <a:avLst/>
              </a:prstGeom>
            </p:spPr>
          </p:pic>
        </mc:Fallback>
      </mc:AlternateContent>
      <p:sp>
        <p:nvSpPr>
          <p:cNvPr id="6" name="文本框 5">
            <a:extLst>
              <a:ext uri="{FF2B5EF4-FFF2-40B4-BE49-F238E27FC236}">
                <a16:creationId xmlns:a16="http://schemas.microsoft.com/office/drawing/2014/main" id="{84FD96FB-BA7E-7E96-4F02-CC92C2E84E40}"/>
              </a:ext>
            </a:extLst>
          </p:cNvPr>
          <p:cNvSpPr txBox="1"/>
          <p:nvPr/>
        </p:nvSpPr>
        <p:spPr>
          <a:xfrm>
            <a:off x="105130" y="1297942"/>
            <a:ext cx="1711036" cy="4524315"/>
          </a:xfrm>
          <a:prstGeom prst="rect">
            <a:avLst/>
          </a:prstGeom>
          <a:noFill/>
        </p:spPr>
        <p:txBody>
          <a:bodyPr wrap="square">
            <a:spAutoFit/>
          </a:bodyPr>
          <a:lstStyle/>
          <a:p>
            <a:r>
              <a:rPr lang="zh-CN" altLang="en-US" dirty="0"/>
              <a:t>参与者识别错误信息的标准</a:t>
            </a:r>
          </a:p>
          <a:p>
            <a:endParaRPr lang="en-US" altLang="zh-CN" dirty="0"/>
          </a:p>
          <a:p>
            <a:endParaRPr lang="en-US" altLang="zh-CN" dirty="0"/>
          </a:p>
          <a:p>
            <a:endParaRPr lang="en-US" altLang="zh-CN" dirty="0"/>
          </a:p>
          <a:p>
            <a:r>
              <a:rPr lang="zh-CN" altLang="en-US" dirty="0">
                <a:effectLst/>
              </a:rPr>
              <a:t>夸大</a:t>
            </a:r>
            <a:r>
              <a:rPr lang="en-US" altLang="zh-CN" dirty="0">
                <a:effectLst/>
              </a:rPr>
              <a:t>/</a:t>
            </a:r>
            <a:r>
              <a:rPr lang="zh-CN" altLang="en-US" dirty="0">
                <a:effectLst/>
              </a:rPr>
              <a:t>绝对是评估最常用和最基本的标准，其次是可信度、相关性、合理性、诱因和宣传。其他标准的频率等于或低于 </a:t>
            </a:r>
            <a:r>
              <a:rPr lang="en-US" altLang="zh-CN" dirty="0">
                <a:effectLst/>
              </a:rPr>
              <a:t>5</a:t>
            </a:r>
            <a:r>
              <a:rPr lang="zh-CN" altLang="en-US" dirty="0">
                <a:effectLst/>
              </a:rPr>
              <a:t>。</a:t>
            </a:r>
            <a:endParaRPr lang="zh-CN" altLang="en-US" dirty="0"/>
          </a:p>
          <a:p>
            <a:endParaRPr lang="en-US" altLang="zh-CN" dirty="0"/>
          </a:p>
          <a:p>
            <a:endParaRPr lang="en-US" altLang="zh-CN" dirty="0"/>
          </a:p>
        </p:txBody>
      </p:sp>
    </p:spTree>
    <p:extLst>
      <p:ext uri="{BB962C8B-B14F-4D97-AF65-F5344CB8AC3E}">
        <p14:creationId xmlns:p14="http://schemas.microsoft.com/office/powerpoint/2010/main" val="3060807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BBEC764-0DB3-D930-EAC1-A320D2DAD386}"/>
              </a:ext>
            </a:extLst>
          </p:cNvPr>
          <p:cNvSpPr txBox="1"/>
          <p:nvPr/>
        </p:nvSpPr>
        <p:spPr>
          <a:xfrm>
            <a:off x="443345" y="242454"/>
            <a:ext cx="2071255" cy="369332"/>
          </a:xfrm>
          <a:prstGeom prst="rect">
            <a:avLst/>
          </a:prstGeom>
          <a:noFill/>
        </p:spPr>
        <p:txBody>
          <a:bodyPr wrap="square" rtlCol="0">
            <a:spAutoFit/>
          </a:bodyPr>
          <a:lstStyle/>
          <a:p>
            <a:r>
              <a:rPr lang="en-US" altLang="zh-CN" dirty="0"/>
              <a:t>Introduction</a:t>
            </a:r>
            <a:endParaRPr lang="zh-CN" altLang="en-US" dirty="0"/>
          </a:p>
        </p:txBody>
      </p:sp>
      <p:sp>
        <p:nvSpPr>
          <p:cNvPr id="3" name="文本框 2">
            <a:extLst>
              <a:ext uri="{FF2B5EF4-FFF2-40B4-BE49-F238E27FC236}">
                <a16:creationId xmlns:a16="http://schemas.microsoft.com/office/drawing/2014/main" id="{A0420658-04E7-8637-4294-435A7AD7EF62}"/>
              </a:ext>
            </a:extLst>
          </p:cNvPr>
          <p:cNvSpPr txBox="1"/>
          <p:nvPr/>
        </p:nvSpPr>
        <p:spPr>
          <a:xfrm>
            <a:off x="512618" y="1046018"/>
            <a:ext cx="11159837" cy="1200329"/>
          </a:xfrm>
          <a:prstGeom prst="rect">
            <a:avLst/>
          </a:prstGeom>
          <a:noFill/>
        </p:spPr>
        <p:txBody>
          <a:bodyPr wrap="square" rtlCol="0">
            <a:spAutoFit/>
          </a:bodyPr>
          <a:lstStyle/>
          <a:p>
            <a:r>
              <a:rPr lang="zh-CN" altLang="en-US" dirty="0"/>
              <a:t>背景：</a:t>
            </a:r>
            <a:r>
              <a:rPr lang="zh-CN" altLang="en-US" b="1" dirty="0"/>
              <a:t>亲密伴侣暴力</a:t>
            </a:r>
            <a:r>
              <a:rPr lang="en-US" altLang="zh-CN" b="1" dirty="0"/>
              <a:t>( IPV )</a:t>
            </a:r>
            <a:r>
              <a:rPr lang="zh-CN" altLang="en-US" dirty="0"/>
              <a:t>是一种被低估的公共卫生危机，主要影响与严重健康状况相关的妇女，并可能导致高杀人率。由于</a:t>
            </a:r>
            <a:r>
              <a:rPr lang="en-US" altLang="zh-CN" dirty="0"/>
              <a:t>COVID - 19</a:t>
            </a:r>
            <a:r>
              <a:rPr lang="zh-CN" altLang="en-US" dirty="0"/>
              <a:t>疫情，更多有</a:t>
            </a:r>
            <a:r>
              <a:rPr lang="en-US" altLang="zh-CN" dirty="0"/>
              <a:t>IPV</a:t>
            </a:r>
            <a:r>
              <a:rPr lang="zh-CN" altLang="en-US" dirty="0"/>
              <a:t>经历的女性因</a:t>
            </a:r>
            <a:r>
              <a:rPr lang="zh-CN" altLang="en-US" b="1" dirty="0"/>
              <a:t>匿名性</a:t>
            </a:r>
            <a:r>
              <a:rPr lang="zh-CN" altLang="en-US" dirty="0"/>
              <a:t>而访问</a:t>
            </a:r>
            <a:r>
              <a:rPr lang="zh-CN" altLang="en-US" b="1" dirty="0"/>
              <a:t>在线健康社区</a:t>
            </a:r>
            <a:r>
              <a:rPr lang="en-US" altLang="zh-CN" b="1" dirty="0"/>
              <a:t>( OHCs )</a:t>
            </a:r>
            <a:r>
              <a:rPr lang="zh-CN" altLang="en-US" dirty="0"/>
              <a:t>寻求帮助。然而，对于他们的帮助请求是否得到了</a:t>
            </a:r>
            <a:r>
              <a:rPr lang="zh-CN" altLang="en-US" b="1" dirty="0"/>
              <a:t>回应</a:t>
            </a:r>
            <a:r>
              <a:rPr lang="zh-CN" altLang="en-US" dirty="0"/>
              <a:t>，提供的信息是否以适当的</a:t>
            </a:r>
            <a:r>
              <a:rPr lang="zh-CN" altLang="en-US" b="1" dirty="0"/>
              <a:t>方式</a:t>
            </a:r>
            <a:r>
              <a:rPr lang="zh-CN" altLang="en-US" dirty="0"/>
              <a:t>提供，却知之甚少。为了了解在</a:t>
            </a:r>
            <a:r>
              <a:rPr lang="en-US" altLang="zh-CN" dirty="0"/>
              <a:t>OHCs</a:t>
            </a:r>
            <a:r>
              <a:rPr lang="zh-CN" altLang="en-US" dirty="0"/>
              <a:t>中寻求和提供的求助信息，提取发帖和语言特征有助于开发自动化模型，以改善未来的求助体验。</a:t>
            </a:r>
          </a:p>
        </p:txBody>
      </p:sp>
      <p:sp>
        <p:nvSpPr>
          <p:cNvPr id="4" name="文本框 3">
            <a:extLst>
              <a:ext uri="{FF2B5EF4-FFF2-40B4-BE49-F238E27FC236}">
                <a16:creationId xmlns:a16="http://schemas.microsoft.com/office/drawing/2014/main" id="{85F68A32-BBA1-507B-9E7E-0E599222DB2E}"/>
              </a:ext>
            </a:extLst>
          </p:cNvPr>
          <p:cNvSpPr txBox="1"/>
          <p:nvPr/>
        </p:nvSpPr>
        <p:spPr>
          <a:xfrm>
            <a:off x="443345" y="2837247"/>
            <a:ext cx="11263745" cy="3139321"/>
          </a:xfrm>
          <a:prstGeom prst="rect">
            <a:avLst/>
          </a:prstGeom>
          <a:noFill/>
        </p:spPr>
        <p:txBody>
          <a:bodyPr wrap="square" rtlCol="0">
            <a:spAutoFit/>
          </a:bodyPr>
          <a:lstStyle/>
          <a:p>
            <a:r>
              <a:rPr lang="zh-CN" altLang="en-US" dirty="0"/>
              <a:t>本研究的研究问题包括以下几个方面：</a:t>
            </a:r>
            <a:endParaRPr lang="en-US" altLang="zh-CN" dirty="0"/>
          </a:p>
          <a:p>
            <a:endParaRPr lang="zh-CN" altLang="en-US" dirty="0"/>
          </a:p>
          <a:p>
            <a:r>
              <a:rPr lang="en-US" altLang="zh-CN" dirty="0"/>
              <a:t>1 . OHCs</a:t>
            </a:r>
            <a:r>
              <a:rPr lang="zh-CN" altLang="en-US" dirty="0"/>
              <a:t>对有</a:t>
            </a:r>
            <a:r>
              <a:rPr lang="en-US" altLang="zh-CN" dirty="0"/>
              <a:t>IPV</a:t>
            </a:r>
            <a:r>
              <a:rPr lang="zh-CN" altLang="en-US" dirty="0"/>
              <a:t>经历的女性给予</a:t>
            </a:r>
            <a:r>
              <a:rPr lang="zh-CN" altLang="en-US" b="1" dirty="0"/>
              <a:t>何种类型的建议</a:t>
            </a:r>
            <a:r>
              <a:rPr lang="en-US" altLang="zh-CN" dirty="0"/>
              <a:t>? </a:t>
            </a:r>
          </a:p>
          <a:p>
            <a:endParaRPr lang="en-US" altLang="zh-CN" dirty="0"/>
          </a:p>
          <a:p>
            <a:r>
              <a:rPr lang="en-US" altLang="zh-CN" dirty="0"/>
              <a:t>2 . OHC</a:t>
            </a:r>
            <a:r>
              <a:rPr lang="zh-CN" altLang="en-US" dirty="0"/>
              <a:t>成员呈现了怎样的</a:t>
            </a:r>
            <a:r>
              <a:rPr lang="zh-CN" altLang="en-US" b="1" dirty="0"/>
              <a:t>沟通模式</a:t>
            </a:r>
            <a:r>
              <a:rPr lang="zh-CN" altLang="en-US" dirty="0"/>
              <a:t>，以构建建议</a:t>
            </a:r>
            <a:r>
              <a:rPr lang="en-US" altLang="zh-CN" dirty="0"/>
              <a:t>(</a:t>
            </a:r>
            <a:r>
              <a:rPr lang="zh-CN" altLang="en-US" dirty="0"/>
              <a:t>即</a:t>
            </a:r>
            <a:r>
              <a:rPr lang="en-US" altLang="zh-CN" dirty="0"/>
              <a:t>OHC</a:t>
            </a:r>
            <a:r>
              <a:rPr lang="zh-CN" altLang="en-US" dirty="0"/>
              <a:t>成员如何建构自己的评论以说服他人采纳自己的建议</a:t>
            </a:r>
            <a:r>
              <a:rPr lang="en-US" altLang="zh-CN" dirty="0"/>
              <a:t>)</a:t>
            </a:r>
            <a:r>
              <a:rPr lang="zh-CN" altLang="en-US" dirty="0"/>
              <a:t>的</a:t>
            </a:r>
            <a:r>
              <a:rPr lang="zh-CN" altLang="en-US" b="1" dirty="0"/>
              <a:t>可信度</a:t>
            </a:r>
            <a:r>
              <a:rPr lang="en-US" altLang="zh-CN" dirty="0"/>
              <a:t>? </a:t>
            </a:r>
          </a:p>
          <a:p>
            <a:endParaRPr lang="en-US" altLang="zh-CN" dirty="0"/>
          </a:p>
          <a:p>
            <a:r>
              <a:rPr lang="en-US" altLang="zh-CN" dirty="0"/>
              <a:t>3 .</a:t>
            </a:r>
            <a:r>
              <a:rPr lang="zh-CN" altLang="en-US" dirty="0"/>
              <a:t>有</a:t>
            </a:r>
            <a:r>
              <a:rPr lang="en-US" altLang="zh-CN" dirty="0"/>
              <a:t>IPV</a:t>
            </a:r>
            <a:r>
              <a:rPr lang="zh-CN" altLang="en-US" dirty="0"/>
              <a:t>经历的女性如何从</a:t>
            </a:r>
            <a:r>
              <a:rPr lang="en-US" altLang="zh-CN" dirty="0"/>
              <a:t>OHCs </a:t>
            </a:r>
            <a:r>
              <a:rPr lang="zh-CN" altLang="en-US" dirty="0"/>
              <a:t>中获得帮助</a:t>
            </a:r>
            <a:r>
              <a:rPr lang="en-US" altLang="zh-CN" dirty="0"/>
              <a:t>? (</a:t>
            </a:r>
            <a:r>
              <a:rPr lang="zh-CN" altLang="en-US" dirty="0"/>
              <a:t>即</a:t>
            </a:r>
            <a:r>
              <a:rPr lang="en-US" altLang="zh-CN" dirty="0"/>
              <a:t>,</a:t>
            </a:r>
            <a:r>
              <a:rPr lang="zh-CN" altLang="en-US" dirty="0"/>
              <a:t>他们更喜欢接受帮助的</a:t>
            </a:r>
            <a:r>
              <a:rPr lang="zh-CN" altLang="en-US" b="1" dirty="0"/>
              <a:t>具体方式</a:t>
            </a:r>
            <a:r>
              <a:rPr lang="zh-CN" altLang="en-US" dirty="0"/>
              <a:t>有哪些</a:t>
            </a:r>
            <a:r>
              <a:rPr lang="en-US" altLang="zh-CN" dirty="0"/>
              <a:t>?)</a:t>
            </a:r>
          </a:p>
          <a:p>
            <a:endParaRPr lang="en-US" altLang="zh-CN" dirty="0"/>
          </a:p>
          <a:p>
            <a:r>
              <a:rPr lang="en-US" altLang="zh-CN" dirty="0"/>
              <a:t>4 .</a:t>
            </a:r>
            <a:r>
              <a:rPr lang="zh-CN" altLang="en-US" dirty="0"/>
              <a:t>主要接受了哪些类型的需求？是否与他们表达的需求相</a:t>
            </a:r>
            <a:r>
              <a:rPr lang="zh-CN" altLang="en-US" b="1" dirty="0"/>
              <a:t>匹配</a:t>
            </a:r>
            <a:r>
              <a:rPr lang="en-US" altLang="zh-CN" dirty="0"/>
              <a:t>?</a:t>
            </a:r>
          </a:p>
          <a:p>
            <a:endParaRPr lang="zh-CN" altLang="en-US" dirty="0"/>
          </a:p>
        </p:txBody>
      </p:sp>
    </p:spTree>
    <p:extLst>
      <p:ext uri="{BB962C8B-B14F-4D97-AF65-F5344CB8AC3E}">
        <p14:creationId xmlns:p14="http://schemas.microsoft.com/office/powerpoint/2010/main" val="29161917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DF75DD1-5E51-B800-66FD-361E2612227E}"/>
              </a:ext>
            </a:extLst>
          </p:cNvPr>
          <p:cNvSpPr txBox="1"/>
          <p:nvPr/>
        </p:nvSpPr>
        <p:spPr>
          <a:xfrm>
            <a:off x="678873" y="401782"/>
            <a:ext cx="1939636" cy="646331"/>
          </a:xfrm>
          <a:prstGeom prst="rect">
            <a:avLst/>
          </a:prstGeom>
          <a:noFill/>
        </p:spPr>
        <p:txBody>
          <a:bodyPr wrap="square" rtlCol="0">
            <a:spAutoFit/>
          </a:bodyPr>
          <a:lstStyle/>
          <a:p>
            <a:r>
              <a:rPr lang="zh-CN" altLang="en-US" dirty="0"/>
              <a:t>方案的有用性</a:t>
            </a:r>
          </a:p>
          <a:p>
            <a:endParaRPr lang="zh-CN" altLang="en-US" dirty="0"/>
          </a:p>
        </p:txBody>
      </p:sp>
      <p:pic>
        <p:nvPicPr>
          <p:cNvPr id="4" name="图片 3">
            <a:extLst>
              <a:ext uri="{FF2B5EF4-FFF2-40B4-BE49-F238E27FC236}">
                <a16:creationId xmlns:a16="http://schemas.microsoft.com/office/drawing/2014/main" id="{04DA235B-23F7-2594-4850-3998EF7EAA82}"/>
              </a:ext>
            </a:extLst>
          </p:cNvPr>
          <p:cNvPicPr>
            <a:picLocks noChangeAspect="1"/>
          </p:cNvPicPr>
          <p:nvPr/>
        </p:nvPicPr>
        <p:blipFill>
          <a:blip r:embed="rId2"/>
          <a:stretch>
            <a:fillRect/>
          </a:stretch>
        </p:blipFill>
        <p:spPr>
          <a:xfrm>
            <a:off x="0" y="1231900"/>
            <a:ext cx="12192000" cy="4394200"/>
          </a:xfrm>
          <a:prstGeom prst="rect">
            <a:avLst/>
          </a:prstGeom>
        </p:spPr>
      </p:pic>
    </p:spTree>
    <p:extLst>
      <p:ext uri="{BB962C8B-B14F-4D97-AF65-F5344CB8AC3E}">
        <p14:creationId xmlns:p14="http://schemas.microsoft.com/office/powerpoint/2010/main" val="29844196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346FAED-CF8B-7E5C-B119-FB69933C40B3}"/>
              </a:ext>
            </a:extLst>
          </p:cNvPr>
          <p:cNvSpPr txBox="1"/>
          <p:nvPr/>
        </p:nvSpPr>
        <p:spPr>
          <a:xfrm>
            <a:off x="540327" y="374073"/>
            <a:ext cx="11111346" cy="2585323"/>
          </a:xfrm>
          <a:prstGeom prst="rect">
            <a:avLst/>
          </a:prstGeom>
          <a:noFill/>
        </p:spPr>
        <p:txBody>
          <a:bodyPr wrap="square" rtlCol="0">
            <a:spAutoFit/>
          </a:bodyPr>
          <a:lstStyle/>
          <a:p>
            <a:r>
              <a:rPr lang="zh-CN" altLang="en-US" dirty="0"/>
              <a:t>讨论</a:t>
            </a:r>
            <a:endParaRPr lang="en-US" altLang="zh-CN" dirty="0"/>
          </a:p>
          <a:p>
            <a:endParaRPr lang="en-US" altLang="zh-CN" dirty="0"/>
          </a:p>
          <a:p>
            <a:r>
              <a:rPr lang="en-US" altLang="zh-CN" dirty="0"/>
              <a:t>1.</a:t>
            </a:r>
            <a:r>
              <a:rPr lang="zh-CN" altLang="en-US" dirty="0"/>
              <a:t>虚假健康信息的特点及结构</a:t>
            </a:r>
            <a:endParaRPr lang="en-US" altLang="zh-CN" dirty="0"/>
          </a:p>
          <a:p>
            <a:endParaRPr lang="en-US" altLang="zh-CN" dirty="0"/>
          </a:p>
          <a:p>
            <a:r>
              <a:rPr lang="zh-CN" altLang="en-US" b="1" dirty="0">
                <a:effectLst/>
              </a:rPr>
              <a:t>语义特征</a:t>
            </a:r>
            <a:r>
              <a:rPr lang="zh-CN" altLang="en-US" dirty="0">
                <a:effectLst/>
              </a:rPr>
              <a:t>多于语法或</a:t>
            </a:r>
            <a:r>
              <a:rPr lang="zh-CN" altLang="en-US" dirty="0"/>
              <a:t>外部</a:t>
            </a:r>
            <a:r>
              <a:rPr lang="zh-CN" altLang="en-US" dirty="0">
                <a:effectLst/>
              </a:rPr>
              <a:t>特征，表明</a:t>
            </a:r>
            <a:r>
              <a:rPr lang="zh-CN" altLang="en-US" dirty="0"/>
              <a:t>虚假健康信息</a:t>
            </a:r>
            <a:r>
              <a:rPr lang="zh-CN" altLang="en-US" dirty="0">
                <a:effectLst/>
              </a:rPr>
              <a:t>主要从其语义上评估，但语法和</a:t>
            </a:r>
            <a:r>
              <a:rPr lang="zh-CN" altLang="en-US" dirty="0"/>
              <a:t>外部</a:t>
            </a:r>
            <a:r>
              <a:rPr lang="zh-CN" altLang="en-US" dirty="0">
                <a:effectLst/>
              </a:rPr>
              <a:t>特征也是应该考虑的指标。即</a:t>
            </a:r>
            <a:r>
              <a:rPr lang="zh-CN" altLang="en-US" dirty="0"/>
              <a:t>语义特征是比语法或外部特征更重要的虚假健康信息指标。</a:t>
            </a:r>
          </a:p>
          <a:p>
            <a:endParaRPr lang="zh-CN" altLang="en-US" dirty="0"/>
          </a:p>
          <a:p>
            <a:endParaRPr lang="en-US" altLang="zh-CN" dirty="0"/>
          </a:p>
          <a:p>
            <a:endParaRPr lang="zh-CN" altLang="en-US" dirty="0"/>
          </a:p>
        </p:txBody>
      </p:sp>
      <p:pic>
        <p:nvPicPr>
          <p:cNvPr id="4" name="图片 3">
            <a:extLst>
              <a:ext uri="{FF2B5EF4-FFF2-40B4-BE49-F238E27FC236}">
                <a16:creationId xmlns:a16="http://schemas.microsoft.com/office/drawing/2014/main" id="{BCA27898-0A3F-ABAD-7BE0-CB5CA9AF25FA}"/>
              </a:ext>
            </a:extLst>
          </p:cNvPr>
          <p:cNvPicPr>
            <a:picLocks noChangeAspect="1"/>
          </p:cNvPicPr>
          <p:nvPr/>
        </p:nvPicPr>
        <p:blipFill>
          <a:blip r:embed="rId2"/>
          <a:stretch>
            <a:fillRect/>
          </a:stretch>
        </p:blipFill>
        <p:spPr>
          <a:xfrm>
            <a:off x="76200" y="2452360"/>
            <a:ext cx="12192000" cy="2171441"/>
          </a:xfrm>
          <a:prstGeom prst="rect">
            <a:avLst/>
          </a:prstGeom>
        </p:spPr>
      </p:pic>
      <p:sp>
        <p:nvSpPr>
          <p:cNvPr id="5" name="文本框 4">
            <a:extLst>
              <a:ext uri="{FF2B5EF4-FFF2-40B4-BE49-F238E27FC236}">
                <a16:creationId xmlns:a16="http://schemas.microsoft.com/office/drawing/2014/main" id="{F17A1E24-86F2-0669-23E8-2616109C1635}"/>
              </a:ext>
            </a:extLst>
          </p:cNvPr>
          <p:cNvSpPr txBox="1"/>
          <p:nvPr/>
        </p:nvSpPr>
        <p:spPr>
          <a:xfrm>
            <a:off x="540327" y="4982265"/>
            <a:ext cx="10820400" cy="1477328"/>
          </a:xfrm>
          <a:prstGeom prst="rect">
            <a:avLst/>
          </a:prstGeom>
          <a:noFill/>
        </p:spPr>
        <p:txBody>
          <a:bodyPr wrap="square" rtlCol="0">
            <a:spAutoFit/>
          </a:bodyPr>
          <a:lstStyle/>
          <a:p>
            <a:r>
              <a:rPr lang="en-US" altLang="zh-CN" dirty="0">
                <a:effectLst/>
              </a:rPr>
              <a:t>2.</a:t>
            </a:r>
            <a:r>
              <a:rPr lang="zh-CN" altLang="en-US" dirty="0"/>
              <a:t>方案</a:t>
            </a:r>
            <a:r>
              <a:rPr lang="en-US" altLang="zh-CN" dirty="0"/>
              <a:t>-</a:t>
            </a:r>
            <a:r>
              <a:rPr lang="zh-CN" altLang="en-US" dirty="0">
                <a:effectLst/>
              </a:rPr>
              <a:t>改善用户在线</a:t>
            </a:r>
            <a:r>
              <a:rPr lang="en-US" altLang="zh-CN" dirty="0">
                <a:effectLst/>
              </a:rPr>
              <a:t>HIL</a:t>
            </a:r>
            <a:r>
              <a:rPr lang="zh-CN" altLang="en-US" dirty="0">
                <a:effectLst/>
              </a:rPr>
              <a:t>工具</a:t>
            </a:r>
            <a:endParaRPr lang="en-US" altLang="zh-CN" dirty="0">
              <a:effectLst/>
            </a:endParaRPr>
          </a:p>
          <a:p>
            <a:r>
              <a:rPr lang="zh-CN" altLang="en-US" dirty="0">
                <a:effectLst/>
              </a:rPr>
              <a:t>基于这些特点，开发了一种特征方案，帮助用户提高在线</a:t>
            </a:r>
            <a:r>
              <a:rPr lang="en-US" altLang="zh-CN" dirty="0">
                <a:effectLst/>
              </a:rPr>
              <a:t>HIL</a:t>
            </a:r>
            <a:r>
              <a:rPr lang="zh-CN" altLang="en-US" dirty="0">
                <a:effectLst/>
              </a:rPr>
              <a:t>。</a:t>
            </a:r>
            <a:r>
              <a:rPr lang="zh-CN" altLang="en-US" dirty="0"/>
              <a:t>因此，本研究从用户角度出发，可直接利用该方案促进用户对虚假健康信息的理解。结果表明，该方案易于学习（特别是对于年轻的参与者），并且其功能可以直接用于评估健康错误信息。阅读该方案后，用户可以提高识别健康错误信息的能力。</a:t>
            </a:r>
          </a:p>
          <a:p>
            <a:endParaRPr lang="zh-CN" altLang="en-US" dirty="0"/>
          </a:p>
        </p:txBody>
      </p:sp>
    </p:spTree>
    <p:extLst>
      <p:ext uri="{BB962C8B-B14F-4D97-AF65-F5344CB8AC3E}">
        <p14:creationId xmlns:p14="http://schemas.microsoft.com/office/powerpoint/2010/main" val="24819184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03A6EAC-AAE6-4E42-5025-4976F85169EF}"/>
              </a:ext>
            </a:extLst>
          </p:cNvPr>
          <p:cNvSpPr txBox="1"/>
          <p:nvPr/>
        </p:nvSpPr>
        <p:spPr>
          <a:xfrm>
            <a:off x="221673" y="1572491"/>
            <a:ext cx="11430000" cy="3970318"/>
          </a:xfrm>
          <a:prstGeom prst="rect">
            <a:avLst/>
          </a:prstGeom>
          <a:noFill/>
        </p:spPr>
        <p:txBody>
          <a:bodyPr wrap="square" rtlCol="0">
            <a:spAutoFit/>
          </a:bodyPr>
          <a:lstStyle/>
          <a:p>
            <a:r>
              <a:rPr lang="zh-CN" altLang="en-US" dirty="0"/>
              <a:t>局限性</a:t>
            </a:r>
            <a:endParaRPr lang="en-US" altLang="zh-CN" dirty="0"/>
          </a:p>
          <a:p>
            <a:endParaRPr lang="en-US" altLang="zh-CN" dirty="0"/>
          </a:p>
          <a:p>
            <a:endParaRPr lang="zh-CN" altLang="en-US" dirty="0"/>
          </a:p>
          <a:p>
            <a:r>
              <a:rPr lang="zh-CN" altLang="en-US" dirty="0"/>
              <a:t>（</a:t>
            </a:r>
            <a:r>
              <a:rPr lang="en-US" altLang="zh-CN" dirty="0"/>
              <a:t>1</a:t>
            </a:r>
            <a:r>
              <a:rPr lang="zh-CN" altLang="en-US" dirty="0"/>
              <a:t>）只分析了</a:t>
            </a:r>
            <a:r>
              <a:rPr lang="en-US" altLang="zh-CN" dirty="0">
                <a:effectLst/>
              </a:rPr>
              <a:t>"</a:t>
            </a:r>
            <a:r>
              <a:rPr lang="zh-CN" altLang="en-US" dirty="0">
                <a:effectLst/>
              </a:rPr>
              <a:t>文本</a:t>
            </a:r>
            <a:r>
              <a:rPr lang="en-US" altLang="zh-CN" dirty="0">
                <a:effectLst/>
              </a:rPr>
              <a:t>+</a:t>
            </a:r>
            <a:r>
              <a:rPr lang="zh-CN" altLang="en-US" dirty="0">
                <a:effectLst/>
              </a:rPr>
              <a:t>图片</a:t>
            </a:r>
            <a:r>
              <a:rPr lang="en-US" altLang="zh-CN" dirty="0">
                <a:effectLst/>
              </a:rPr>
              <a:t>"</a:t>
            </a:r>
            <a:r>
              <a:rPr lang="zh-CN" altLang="en-US" dirty="0">
                <a:effectLst/>
              </a:rPr>
              <a:t>或明文的健康信息；没有纳入</a:t>
            </a:r>
            <a:r>
              <a:rPr lang="zh-CN" altLang="en-US" b="1" dirty="0">
                <a:effectLst/>
              </a:rPr>
              <a:t>视频</a:t>
            </a:r>
            <a:r>
              <a:rPr lang="zh-CN" altLang="en-US" dirty="0">
                <a:effectLst/>
              </a:rPr>
              <a:t>项目</a:t>
            </a:r>
            <a:r>
              <a:rPr lang="zh-CN" altLang="en-US" dirty="0"/>
              <a:t>。由于有关健康的视频在社交媒体平台上的分布越来越多，因此在未来的研究中应该采用这些视频。</a:t>
            </a:r>
            <a:endParaRPr lang="en-US" altLang="zh-CN" dirty="0"/>
          </a:p>
          <a:p>
            <a:endParaRPr lang="en-US" altLang="zh-CN" dirty="0"/>
          </a:p>
          <a:p>
            <a:r>
              <a:rPr lang="zh-CN" altLang="en-US" dirty="0"/>
              <a:t>（</a:t>
            </a:r>
            <a:r>
              <a:rPr lang="en-US" altLang="zh-CN" dirty="0"/>
              <a:t>2</a:t>
            </a:r>
            <a:r>
              <a:rPr lang="zh-CN" altLang="en-US" dirty="0"/>
              <a:t>）与分布在各种社交媒体平台上的海量健康信息相比，</a:t>
            </a:r>
            <a:r>
              <a:rPr lang="zh-CN" altLang="en-US" b="1" dirty="0">
                <a:effectLst/>
              </a:rPr>
              <a:t>样本量有限</a:t>
            </a:r>
            <a:r>
              <a:rPr lang="zh-CN" altLang="en-US" dirty="0"/>
              <a:t>。仅在前测和后测中分别向参与者提供</a:t>
            </a:r>
            <a:r>
              <a:rPr lang="en-US" altLang="zh-CN" dirty="0"/>
              <a:t>4</a:t>
            </a:r>
            <a:r>
              <a:rPr lang="zh-CN" altLang="en-US" dirty="0"/>
              <a:t>条健康信息。有限的样本量限制了结果的可推广性。</a:t>
            </a:r>
            <a:endParaRPr lang="en-US" altLang="zh-CN" dirty="0"/>
          </a:p>
          <a:p>
            <a:endParaRPr lang="en-US" altLang="zh-CN" dirty="0"/>
          </a:p>
          <a:p>
            <a:r>
              <a:rPr lang="zh-CN" altLang="en-US" dirty="0"/>
              <a:t>（</a:t>
            </a:r>
            <a:r>
              <a:rPr lang="en-US" altLang="zh-CN" dirty="0"/>
              <a:t>3</a:t>
            </a:r>
            <a:r>
              <a:rPr lang="zh-CN" altLang="en-US" dirty="0"/>
              <a:t>）我们</a:t>
            </a:r>
            <a:r>
              <a:rPr lang="zh-CN" altLang="en-US" dirty="0">
                <a:effectLst/>
              </a:rPr>
              <a:t>没有考虑文本呈现给参与者的</a:t>
            </a:r>
            <a:r>
              <a:rPr lang="zh-CN" altLang="en-US" b="1" dirty="0">
                <a:effectLst/>
              </a:rPr>
              <a:t>顺序</a:t>
            </a:r>
            <a:r>
              <a:rPr lang="zh-CN" altLang="en-US" dirty="0"/>
              <a:t>，这也可能导致结果的偏差。</a:t>
            </a:r>
            <a:endParaRPr lang="en-US" altLang="zh-CN" dirty="0"/>
          </a:p>
          <a:p>
            <a:endParaRPr lang="en-US" altLang="zh-CN" dirty="0"/>
          </a:p>
          <a:p>
            <a:r>
              <a:rPr lang="zh-CN" altLang="en-US" dirty="0"/>
              <a:t>（</a:t>
            </a:r>
            <a:r>
              <a:rPr lang="en-US" altLang="zh-CN" dirty="0"/>
              <a:t>4</a:t>
            </a:r>
            <a:r>
              <a:rPr lang="zh-CN" altLang="en-US" dirty="0"/>
              <a:t>）我们</a:t>
            </a:r>
            <a:r>
              <a:rPr lang="zh-CN" altLang="en-US" dirty="0">
                <a:effectLst/>
              </a:rPr>
              <a:t>没有对</a:t>
            </a:r>
            <a:r>
              <a:rPr lang="zh-CN" altLang="en-US" b="1" dirty="0">
                <a:effectLst/>
              </a:rPr>
              <a:t>参与者的情况</a:t>
            </a:r>
            <a:r>
              <a:rPr lang="zh-CN" altLang="en-US" dirty="0">
                <a:effectLst/>
              </a:rPr>
              <a:t>进行深入的调查</a:t>
            </a:r>
            <a:r>
              <a:rPr lang="zh-CN" altLang="en-US" dirty="0"/>
              <a:t>。</a:t>
            </a:r>
          </a:p>
          <a:p>
            <a:endParaRPr lang="en-US" altLang="zh-CN" dirty="0"/>
          </a:p>
          <a:p>
            <a:endParaRPr lang="en-US" altLang="zh-CN" dirty="0"/>
          </a:p>
        </p:txBody>
      </p:sp>
    </p:spTree>
    <p:extLst>
      <p:ext uri="{BB962C8B-B14F-4D97-AF65-F5344CB8AC3E}">
        <p14:creationId xmlns:p14="http://schemas.microsoft.com/office/powerpoint/2010/main" val="12631372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3A344B-B626-8751-D5ED-DFEB32AC1B5F}"/>
              </a:ext>
            </a:extLst>
          </p:cNvPr>
          <p:cNvSpPr>
            <a:spLocks noGrp="1"/>
          </p:cNvSpPr>
          <p:nvPr>
            <p:ph type="title"/>
          </p:nvPr>
        </p:nvSpPr>
        <p:spPr>
          <a:xfrm>
            <a:off x="838200" y="676852"/>
            <a:ext cx="10515600" cy="2246456"/>
          </a:xfrm>
        </p:spPr>
        <p:txBody>
          <a:bodyPr>
            <a:normAutofit fontScale="90000"/>
          </a:bodyPr>
          <a:lstStyle/>
          <a:p>
            <a:r>
              <a:rPr lang="en-US" altLang="zh-CN" b="1" dirty="0"/>
              <a:t>The Effects of Patient Health Information Seeking in Online Health Communities on Patient Compliance in China: Social Perspective</a:t>
            </a:r>
            <a:endParaRPr lang="zh-CN" altLang="en-US" b="1" dirty="0"/>
          </a:p>
        </p:txBody>
      </p:sp>
      <p:sp>
        <p:nvSpPr>
          <p:cNvPr id="3" name="内容占位符 2">
            <a:extLst>
              <a:ext uri="{FF2B5EF4-FFF2-40B4-BE49-F238E27FC236}">
                <a16:creationId xmlns:a16="http://schemas.microsoft.com/office/drawing/2014/main" id="{F6650A81-0C07-E0F0-EF64-4CFEF269C168}"/>
              </a:ext>
            </a:extLst>
          </p:cNvPr>
          <p:cNvSpPr>
            <a:spLocks noGrp="1"/>
          </p:cNvSpPr>
          <p:nvPr>
            <p:ph idx="1"/>
          </p:nvPr>
        </p:nvSpPr>
        <p:spPr>
          <a:xfrm>
            <a:off x="706583" y="3008600"/>
            <a:ext cx="10515600" cy="3565381"/>
          </a:xfrm>
        </p:spPr>
        <p:txBody>
          <a:bodyPr>
            <a:normAutofit lnSpcReduction="10000"/>
          </a:bodyPr>
          <a:lstStyle/>
          <a:p>
            <a:r>
              <a:rPr lang="zh-CN" altLang="en-US" dirty="0"/>
              <a:t>我国在线健康社区患者健康信息搜寻对患者依从性的影响：社会视角</a:t>
            </a:r>
            <a:endParaRPr lang="en-US" altLang="zh-CN" dirty="0"/>
          </a:p>
          <a:p>
            <a:endParaRPr lang="en-US" altLang="zh-CN" dirty="0"/>
          </a:p>
          <a:p>
            <a:r>
              <a:rPr lang="en-US" altLang="zh-CN" sz="2400" dirty="0"/>
              <a:t>JOURNAL OF MEDICAL INTERNET RESEARCH 2023.01</a:t>
            </a:r>
          </a:p>
          <a:p>
            <a:r>
              <a:rPr lang="en-US" altLang="zh-CN" sz="2400" dirty="0"/>
              <a:t>IF: 7.4</a:t>
            </a:r>
          </a:p>
          <a:p>
            <a:endParaRPr lang="en-US" altLang="zh-CN" dirty="0"/>
          </a:p>
          <a:p>
            <a:r>
              <a:rPr lang="en-US" altLang="zh-CN" sz="2000" dirty="0"/>
              <a:t>Xinyi Lu, PhD </a:t>
            </a:r>
          </a:p>
          <a:p>
            <a:r>
              <a:rPr lang="en-US" altLang="zh-CN" sz="2000" dirty="0"/>
              <a:t>School of Management and E-business, Zhejiang </a:t>
            </a:r>
            <a:r>
              <a:rPr lang="en-US" altLang="zh-CN" sz="2000" dirty="0" err="1"/>
              <a:t>Gongshang</a:t>
            </a:r>
            <a:r>
              <a:rPr lang="en-US" altLang="zh-CN" sz="2000" dirty="0"/>
              <a:t> University, Hangzhou, China</a:t>
            </a:r>
            <a:endParaRPr lang="zh-CN" altLang="en-US" sz="2000" dirty="0"/>
          </a:p>
        </p:txBody>
      </p:sp>
    </p:spTree>
    <p:extLst>
      <p:ext uri="{BB962C8B-B14F-4D97-AF65-F5344CB8AC3E}">
        <p14:creationId xmlns:p14="http://schemas.microsoft.com/office/powerpoint/2010/main" val="21810857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BBEC764-0DB3-D930-EAC1-A320D2DAD386}"/>
              </a:ext>
            </a:extLst>
          </p:cNvPr>
          <p:cNvSpPr txBox="1"/>
          <p:nvPr/>
        </p:nvSpPr>
        <p:spPr>
          <a:xfrm>
            <a:off x="443345" y="242454"/>
            <a:ext cx="2071255" cy="369332"/>
          </a:xfrm>
          <a:prstGeom prst="rect">
            <a:avLst/>
          </a:prstGeom>
          <a:noFill/>
        </p:spPr>
        <p:txBody>
          <a:bodyPr wrap="square" rtlCol="0">
            <a:spAutoFit/>
          </a:bodyPr>
          <a:lstStyle/>
          <a:p>
            <a:r>
              <a:rPr lang="en-US" altLang="zh-CN" dirty="0"/>
              <a:t>Introduction</a:t>
            </a:r>
            <a:endParaRPr lang="zh-CN" altLang="en-US" dirty="0"/>
          </a:p>
        </p:txBody>
      </p:sp>
      <p:sp>
        <p:nvSpPr>
          <p:cNvPr id="3" name="文本框 2">
            <a:extLst>
              <a:ext uri="{FF2B5EF4-FFF2-40B4-BE49-F238E27FC236}">
                <a16:creationId xmlns:a16="http://schemas.microsoft.com/office/drawing/2014/main" id="{A0420658-04E7-8637-4294-435A7AD7EF62}"/>
              </a:ext>
            </a:extLst>
          </p:cNvPr>
          <p:cNvSpPr txBox="1"/>
          <p:nvPr/>
        </p:nvSpPr>
        <p:spPr>
          <a:xfrm>
            <a:off x="516081" y="841192"/>
            <a:ext cx="11159837" cy="5632311"/>
          </a:xfrm>
          <a:prstGeom prst="rect">
            <a:avLst/>
          </a:prstGeom>
          <a:noFill/>
        </p:spPr>
        <p:txBody>
          <a:bodyPr wrap="square" rtlCol="0">
            <a:spAutoFit/>
          </a:bodyPr>
          <a:lstStyle/>
          <a:p>
            <a:r>
              <a:rPr lang="zh-CN" altLang="en-US" dirty="0"/>
              <a:t>背景：在线健康社区</a:t>
            </a:r>
            <a:r>
              <a:rPr lang="en-US" altLang="zh-CN" dirty="0"/>
              <a:t>( OHCs )</a:t>
            </a:r>
            <a:r>
              <a:rPr lang="zh-CN" altLang="en-US" dirty="0"/>
              <a:t>可以缓解医疗资源分布和使用不均、医院拥挤严重等问题。患者在就诊前或就诊后通过</a:t>
            </a:r>
            <a:r>
              <a:rPr lang="en-US" altLang="zh-CN" dirty="0"/>
              <a:t>OHCs</a:t>
            </a:r>
            <a:r>
              <a:rPr lang="zh-CN" altLang="en-US" dirty="0"/>
              <a:t>寻求健康信息，可能会影响其认知、健康素养、决策偏好以及依从性等健康相关行为。</a:t>
            </a:r>
            <a:endParaRPr lang="en-US" altLang="zh-CN" dirty="0"/>
          </a:p>
          <a:p>
            <a:r>
              <a:rPr lang="en-US" altLang="zh-CN" dirty="0"/>
              <a:t> </a:t>
            </a:r>
            <a:r>
              <a:rPr lang="zh-CN" altLang="en-US" b="1" dirty="0"/>
              <a:t>社会因素</a:t>
            </a:r>
            <a:r>
              <a:rPr lang="en-US" altLang="zh-CN" b="1" dirty="0"/>
              <a:t>(</a:t>
            </a:r>
            <a:r>
              <a:rPr lang="zh-CN" altLang="en-US" b="1" dirty="0"/>
              <a:t>社会支持、社会临场感和社会响应</a:t>
            </a:r>
            <a:r>
              <a:rPr lang="en-US" altLang="zh-CN" b="1" dirty="0"/>
              <a:t>)</a:t>
            </a:r>
            <a:r>
              <a:rPr lang="zh-CN" altLang="en-US" b="1" dirty="0"/>
              <a:t>与患者健康信息寻求行为密切相关</a:t>
            </a:r>
            <a:r>
              <a:rPr lang="zh-CN" altLang="en-US" dirty="0"/>
              <a:t>，在</a:t>
            </a:r>
            <a:r>
              <a:rPr lang="en-US" altLang="zh-CN" dirty="0"/>
              <a:t>OHCs</a:t>
            </a:r>
            <a:r>
              <a:rPr lang="zh-CN" altLang="en-US" dirty="0"/>
              <a:t>中被显著考虑。</a:t>
            </a:r>
            <a:endParaRPr lang="en-US" altLang="zh-CN" dirty="0"/>
          </a:p>
          <a:p>
            <a:endParaRPr lang="en-US" altLang="zh-CN" dirty="0"/>
          </a:p>
          <a:p>
            <a:r>
              <a:rPr lang="en-US" altLang="zh-CN" dirty="0"/>
              <a:t>(1)</a:t>
            </a:r>
            <a:r>
              <a:rPr lang="zh-CN" altLang="en-US" b="1" dirty="0"/>
              <a:t>社会支持 </a:t>
            </a:r>
            <a:r>
              <a:rPr lang="en-US" altLang="zh-CN" b="1" dirty="0"/>
              <a:t>Social Support</a:t>
            </a:r>
          </a:p>
          <a:p>
            <a:r>
              <a:rPr lang="zh-CN" altLang="en-US" dirty="0"/>
              <a:t>提供者和接受者之间至少有</a:t>
            </a:r>
            <a:r>
              <a:rPr lang="en-US" altLang="zh-CN" dirty="0"/>
              <a:t>2</a:t>
            </a:r>
            <a:r>
              <a:rPr lang="zh-CN" altLang="en-US" dirty="0"/>
              <a:t>个人进行资源交换，以提高后者的幸福感。</a:t>
            </a:r>
            <a:endParaRPr lang="en-US" altLang="zh-CN" dirty="0"/>
          </a:p>
          <a:p>
            <a:r>
              <a:rPr lang="zh-CN" altLang="en-US" dirty="0"/>
              <a:t>在</a:t>
            </a:r>
            <a:r>
              <a:rPr lang="en-US" altLang="zh-CN" dirty="0"/>
              <a:t>OHCs</a:t>
            </a:r>
            <a:r>
              <a:rPr lang="zh-CN" altLang="en-US" dirty="0"/>
              <a:t>中，社会支持的主要形式是信息和情感支持，可以通过成员之间的社会互动进行交换。</a:t>
            </a:r>
            <a:endParaRPr lang="en-US" altLang="zh-CN" dirty="0"/>
          </a:p>
          <a:p>
            <a:endParaRPr lang="zh-CN" altLang="en-US" dirty="0"/>
          </a:p>
          <a:p>
            <a:r>
              <a:rPr lang="en-US" altLang="zh-CN" dirty="0"/>
              <a:t>(2)</a:t>
            </a:r>
            <a:r>
              <a:rPr lang="zh-CN" altLang="en-US" b="1" dirty="0"/>
              <a:t>社会临场感 </a:t>
            </a:r>
            <a:r>
              <a:rPr lang="en-US" altLang="zh-CN" b="1" dirty="0"/>
              <a:t>Social Presence</a:t>
            </a:r>
          </a:p>
          <a:p>
            <a:r>
              <a:rPr lang="zh-CN" altLang="en-US" dirty="0"/>
              <a:t>为</a:t>
            </a:r>
            <a:r>
              <a:rPr lang="en-US" altLang="zh-CN" dirty="0"/>
              <a:t>“</a:t>
            </a:r>
            <a:r>
              <a:rPr lang="zh-CN" altLang="en-US" dirty="0"/>
              <a:t>在交往过程中产生的一种情感体验，包括对关系、社区或群体的亲近感或归属感。</a:t>
            </a:r>
            <a:r>
              <a:rPr lang="en-US" altLang="zh-CN" dirty="0"/>
              <a:t>”</a:t>
            </a:r>
          </a:p>
          <a:p>
            <a:endParaRPr lang="en-US" altLang="zh-CN" dirty="0"/>
          </a:p>
          <a:p>
            <a:r>
              <a:rPr lang="en-US" altLang="zh-CN" dirty="0"/>
              <a:t>(3)</a:t>
            </a:r>
            <a:r>
              <a:rPr lang="zh-CN" altLang="en-US" b="1" dirty="0"/>
              <a:t>社会响应 </a:t>
            </a:r>
            <a:r>
              <a:rPr lang="en-US" altLang="zh-CN" b="1" dirty="0"/>
              <a:t>Responsiveness</a:t>
            </a:r>
          </a:p>
          <a:p>
            <a:r>
              <a:rPr lang="zh-CN" altLang="en-US" dirty="0"/>
              <a:t>在</a:t>
            </a:r>
            <a:r>
              <a:rPr lang="en-US" altLang="zh-CN" dirty="0"/>
              <a:t>OHCs</a:t>
            </a:r>
            <a:r>
              <a:rPr lang="zh-CN" altLang="en-US" dirty="0"/>
              <a:t>中，指用户感知到其他成员愿意进行交互并提供帮助。</a:t>
            </a:r>
          </a:p>
          <a:p>
            <a:endParaRPr lang="en-US" altLang="zh-CN" dirty="0"/>
          </a:p>
          <a:p>
            <a:r>
              <a:rPr lang="zh-CN" altLang="en-US" b="1" dirty="0"/>
              <a:t>患者依从性</a:t>
            </a:r>
            <a:r>
              <a:rPr lang="zh-CN" altLang="en-US" dirty="0"/>
              <a:t>是影响自我管理有效性的关键因素，尤其是对于慢性疾病。</a:t>
            </a:r>
            <a:endParaRPr lang="en-US" altLang="zh-CN" dirty="0"/>
          </a:p>
          <a:p>
            <a:r>
              <a:rPr lang="en-US" altLang="zh-CN" dirty="0"/>
              <a:t>Haynes</a:t>
            </a:r>
            <a:r>
              <a:rPr lang="zh-CN" altLang="en-US" dirty="0"/>
              <a:t>等</a:t>
            </a:r>
            <a:r>
              <a:rPr lang="en-US" altLang="zh-CN" dirty="0"/>
              <a:t>[ 7 ]</a:t>
            </a:r>
            <a:r>
              <a:rPr lang="zh-CN" altLang="en-US" dirty="0"/>
              <a:t>将患者依从性定义为“一个人的行为</a:t>
            </a:r>
            <a:r>
              <a:rPr lang="en-US" altLang="zh-CN" dirty="0"/>
              <a:t>(</a:t>
            </a:r>
            <a:r>
              <a:rPr lang="zh-CN" altLang="en-US" dirty="0"/>
              <a:t>在服用药物方面</a:t>
            </a:r>
            <a:r>
              <a:rPr lang="en-US" altLang="zh-CN" dirty="0"/>
              <a:t>,</a:t>
            </a:r>
            <a:r>
              <a:rPr lang="zh-CN" altLang="en-US" dirty="0"/>
              <a:t>遵循饮食或执行生活方式的改变</a:t>
            </a:r>
            <a:r>
              <a:rPr lang="en-US" altLang="zh-CN" dirty="0"/>
              <a:t>)</a:t>
            </a:r>
            <a:r>
              <a:rPr lang="zh-CN" altLang="en-US" dirty="0"/>
              <a:t>与医疗或健康建议相吻合的程度</a:t>
            </a:r>
            <a:r>
              <a:rPr lang="en-US" altLang="zh-CN" dirty="0"/>
              <a:t>"</a:t>
            </a:r>
            <a:r>
              <a:rPr lang="zh-CN" altLang="en-US" dirty="0"/>
              <a:t>。</a:t>
            </a:r>
            <a:endParaRPr lang="en-US" altLang="zh-CN" dirty="0"/>
          </a:p>
          <a:p>
            <a:endParaRPr lang="en-US" altLang="zh-CN" dirty="0"/>
          </a:p>
          <a:p>
            <a:r>
              <a:rPr lang="zh-CN" altLang="en-US" dirty="0"/>
              <a:t>本研究旨在确定</a:t>
            </a:r>
            <a:r>
              <a:rPr lang="en-US" altLang="zh-CN" dirty="0"/>
              <a:t>OHCs</a:t>
            </a:r>
            <a:r>
              <a:rPr lang="zh-CN" altLang="en-US" dirty="0"/>
              <a:t>中患者的</a:t>
            </a:r>
            <a:r>
              <a:rPr lang="zh-CN" altLang="en-US" b="1" dirty="0"/>
              <a:t>健康信息搜寻行为对其依从性的影响</a:t>
            </a:r>
            <a:r>
              <a:rPr lang="zh-CN" altLang="en-US" dirty="0"/>
              <a:t>，并考虑患者的领悟社会支持、社会临场感和社会响应的</a:t>
            </a:r>
            <a:r>
              <a:rPr lang="zh-CN" altLang="en-US" b="1" dirty="0"/>
              <a:t>中介</a:t>
            </a:r>
            <a:r>
              <a:rPr lang="zh-CN" altLang="en-US" dirty="0"/>
              <a:t>作用。</a:t>
            </a:r>
            <a:endParaRPr lang="en-US" altLang="zh-CN" dirty="0"/>
          </a:p>
        </p:txBody>
      </p:sp>
    </p:spTree>
    <p:extLst>
      <p:ext uri="{BB962C8B-B14F-4D97-AF65-F5344CB8AC3E}">
        <p14:creationId xmlns:p14="http://schemas.microsoft.com/office/powerpoint/2010/main" val="21557299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64A0C0B-E7CB-8D70-9CF2-F71400DD9437}"/>
              </a:ext>
            </a:extLst>
          </p:cNvPr>
          <p:cNvSpPr txBox="1"/>
          <p:nvPr/>
        </p:nvSpPr>
        <p:spPr>
          <a:xfrm>
            <a:off x="599846" y="0"/>
            <a:ext cx="11111789" cy="3970318"/>
          </a:xfrm>
          <a:prstGeom prst="rect">
            <a:avLst/>
          </a:prstGeom>
          <a:noFill/>
        </p:spPr>
        <p:txBody>
          <a:bodyPr wrap="square" rtlCol="0">
            <a:spAutoFit/>
          </a:bodyPr>
          <a:lstStyle/>
          <a:p>
            <a:r>
              <a:rPr lang="zh-CN" altLang="en-US" dirty="0"/>
              <a:t>研究模型和假设</a:t>
            </a:r>
            <a:endParaRPr lang="en-US" altLang="zh-CN" dirty="0"/>
          </a:p>
          <a:p>
            <a:r>
              <a:rPr lang="zh-CN" altLang="en-US" dirty="0"/>
              <a:t>假设</a:t>
            </a:r>
            <a:endParaRPr lang="en-US" altLang="zh-CN" dirty="0"/>
          </a:p>
          <a:p>
            <a:r>
              <a:rPr lang="en-US" altLang="zh-CN" dirty="0"/>
              <a:t>H1</a:t>
            </a:r>
            <a:r>
              <a:rPr lang="zh-CN" altLang="en-US" dirty="0"/>
              <a:t>：患者在</a:t>
            </a:r>
            <a:r>
              <a:rPr lang="en-US" altLang="zh-CN" dirty="0"/>
              <a:t>OHCs</a:t>
            </a:r>
            <a:r>
              <a:rPr lang="zh-CN" altLang="en-US" dirty="0"/>
              <a:t>中寻求健康信息的方式对其领悟社会支持有正向影响；</a:t>
            </a:r>
            <a:endParaRPr lang="en-US" altLang="zh-CN" dirty="0"/>
          </a:p>
          <a:p>
            <a:r>
              <a:rPr lang="en-US" altLang="zh-CN" dirty="0"/>
              <a:t>H2</a:t>
            </a:r>
            <a:r>
              <a:rPr lang="zh-CN" altLang="en-US" dirty="0"/>
              <a:t>：患者在</a:t>
            </a:r>
            <a:r>
              <a:rPr lang="en-US" altLang="zh-CN" dirty="0"/>
              <a:t>OHCs</a:t>
            </a:r>
            <a:r>
              <a:rPr lang="zh-CN" altLang="en-US" dirty="0"/>
              <a:t>中寻求健康信息的有效性对其领悟社会支持有正向影响。</a:t>
            </a:r>
            <a:endParaRPr lang="en-US" altLang="zh-CN" dirty="0"/>
          </a:p>
          <a:p>
            <a:endParaRPr lang="en-US" altLang="zh-CN" dirty="0"/>
          </a:p>
          <a:p>
            <a:r>
              <a:rPr lang="en-US" altLang="zh-CN" dirty="0"/>
              <a:t>H3</a:t>
            </a:r>
            <a:r>
              <a:rPr lang="zh-CN" altLang="en-US" dirty="0"/>
              <a:t>：患者在</a:t>
            </a:r>
            <a:r>
              <a:rPr lang="en-US" altLang="zh-CN" dirty="0"/>
              <a:t>OHCs</a:t>
            </a:r>
            <a:r>
              <a:rPr lang="zh-CN" altLang="en-US" dirty="0"/>
              <a:t>中寻求健康信息的方式对其感知到的社会临场感有正向影响。</a:t>
            </a:r>
            <a:endParaRPr lang="en-US" altLang="zh-CN" dirty="0"/>
          </a:p>
          <a:p>
            <a:r>
              <a:rPr lang="en-US" altLang="zh-CN" dirty="0"/>
              <a:t>H4</a:t>
            </a:r>
            <a:r>
              <a:rPr lang="zh-CN" altLang="en-US" dirty="0"/>
              <a:t>：患者在</a:t>
            </a:r>
            <a:r>
              <a:rPr lang="en-US" altLang="zh-CN" dirty="0"/>
              <a:t>OHCs</a:t>
            </a:r>
            <a:r>
              <a:rPr lang="zh-CN" altLang="en-US" dirty="0"/>
              <a:t>中寻求健康信息的有效性对其感知社会临场感有正向影响。</a:t>
            </a:r>
            <a:endParaRPr lang="en-US" altLang="zh-CN" dirty="0"/>
          </a:p>
          <a:p>
            <a:endParaRPr lang="en-US" altLang="zh-CN" dirty="0"/>
          </a:p>
          <a:p>
            <a:r>
              <a:rPr lang="en-US" altLang="zh-CN" dirty="0"/>
              <a:t>H5</a:t>
            </a:r>
            <a:r>
              <a:rPr lang="zh-CN" altLang="en-US" dirty="0"/>
              <a:t>：患者在</a:t>
            </a:r>
            <a:r>
              <a:rPr lang="en-US" altLang="zh-CN" dirty="0"/>
              <a:t>OHCs</a:t>
            </a:r>
            <a:r>
              <a:rPr lang="zh-CN" altLang="en-US" dirty="0"/>
              <a:t>中寻求健康信息的方式对其感知社会响应有正向影响；</a:t>
            </a:r>
            <a:endParaRPr lang="en-US" altLang="zh-CN" dirty="0"/>
          </a:p>
          <a:p>
            <a:r>
              <a:rPr lang="en-US" altLang="zh-CN" dirty="0"/>
              <a:t>H6</a:t>
            </a:r>
            <a:r>
              <a:rPr lang="zh-CN" altLang="en-US" dirty="0"/>
              <a:t>：患者在</a:t>
            </a:r>
            <a:r>
              <a:rPr lang="en-US" altLang="zh-CN" dirty="0"/>
              <a:t>OHCs</a:t>
            </a:r>
            <a:r>
              <a:rPr lang="zh-CN" altLang="en-US" dirty="0"/>
              <a:t>中寻求健康信息的有效性对其感知社会响应有正向影响。</a:t>
            </a:r>
            <a:endParaRPr lang="en-US" altLang="zh-CN" dirty="0"/>
          </a:p>
          <a:p>
            <a:endParaRPr lang="en-US" altLang="zh-CN" dirty="0"/>
          </a:p>
          <a:p>
            <a:r>
              <a:rPr lang="en-US" altLang="zh-CN" dirty="0"/>
              <a:t>H7</a:t>
            </a:r>
            <a:r>
              <a:rPr lang="zh-CN" altLang="en-US" dirty="0"/>
              <a:t>：</a:t>
            </a:r>
            <a:r>
              <a:rPr lang="en-US" altLang="zh-CN" dirty="0"/>
              <a:t>OHCs</a:t>
            </a:r>
            <a:r>
              <a:rPr lang="zh-CN" altLang="en-US" dirty="0"/>
              <a:t>中的领悟社会支持对患者依从性有正向影响；</a:t>
            </a:r>
            <a:endParaRPr lang="en-US" altLang="zh-CN" dirty="0"/>
          </a:p>
          <a:p>
            <a:r>
              <a:rPr lang="en-US" altLang="zh-CN" dirty="0"/>
              <a:t>H8</a:t>
            </a:r>
            <a:r>
              <a:rPr lang="zh-CN" altLang="en-US" dirty="0"/>
              <a:t>：</a:t>
            </a:r>
            <a:r>
              <a:rPr lang="en-US" altLang="zh-CN" dirty="0"/>
              <a:t>OHCs</a:t>
            </a:r>
            <a:r>
              <a:rPr lang="zh-CN" altLang="en-US" dirty="0"/>
              <a:t>中的领悟社会临场感对患者依从性有正向影响；</a:t>
            </a:r>
            <a:endParaRPr lang="en-US" altLang="zh-CN" dirty="0"/>
          </a:p>
          <a:p>
            <a:r>
              <a:rPr lang="en-US" altLang="zh-CN" dirty="0"/>
              <a:t>H9</a:t>
            </a:r>
            <a:r>
              <a:rPr lang="zh-CN" altLang="en-US" dirty="0"/>
              <a:t>：</a:t>
            </a:r>
            <a:r>
              <a:rPr lang="en-US" altLang="zh-CN" dirty="0"/>
              <a:t>OHCs</a:t>
            </a:r>
            <a:r>
              <a:rPr lang="zh-CN" altLang="en-US" dirty="0"/>
              <a:t>中的领悟社会响应对患者依从性有正向影响。</a:t>
            </a:r>
            <a:endParaRPr lang="en-US" altLang="zh-CN" dirty="0"/>
          </a:p>
        </p:txBody>
      </p:sp>
      <p:pic>
        <p:nvPicPr>
          <p:cNvPr id="4" name="图片 3">
            <a:extLst>
              <a:ext uri="{FF2B5EF4-FFF2-40B4-BE49-F238E27FC236}">
                <a16:creationId xmlns:a16="http://schemas.microsoft.com/office/drawing/2014/main" id="{9B4FC881-98FA-319D-973C-8A57169FCF45}"/>
              </a:ext>
            </a:extLst>
          </p:cNvPr>
          <p:cNvPicPr>
            <a:picLocks noChangeAspect="1"/>
          </p:cNvPicPr>
          <p:nvPr/>
        </p:nvPicPr>
        <p:blipFill>
          <a:blip r:embed="rId2"/>
          <a:stretch>
            <a:fillRect/>
          </a:stretch>
        </p:blipFill>
        <p:spPr>
          <a:xfrm>
            <a:off x="599846" y="3891738"/>
            <a:ext cx="9152338" cy="3039414"/>
          </a:xfrm>
          <a:prstGeom prst="rect">
            <a:avLst/>
          </a:prstGeom>
        </p:spPr>
      </p:pic>
    </p:spTree>
    <p:extLst>
      <p:ext uri="{BB962C8B-B14F-4D97-AF65-F5344CB8AC3E}">
        <p14:creationId xmlns:p14="http://schemas.microsoft.com/office/powerpoint/2010/main" val="27867647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F4900B1-FFAB-4921-2A65-2ECF733D26DC}"/>
              </a:ext>
            </a:extLst>
          </p:cNvPr>
          <p:cNvSpPr txBox="1"/>
          <p:nvPr/>
        </p:nvSpPr>
        <p:spPr>
          <a:xfrm>
            <a:off x="416966" y="1104596"/>
            <a:ext cx="11631168" cy="4524315"/>
          </a:xfrm>
          <a:prstGeom prst="rect">
            <a:avLst/>
          </a:prstGeom>
          <a:noFill/>
        </p:spPr>
        <p:txBody>
          <a:bodyPr wrap="square" rtlCol="0">
            <a:spAutoFit/>
          </a:bodyPr>
          <a:lstStyle/>
          <a:p>
            <a:r>
              <a:rPr lang="en-US" altLang="zh-CN" dirty="0"/>
              <a:t>Methods</a:t>
            </a:r>
          </a:p>
          <a:p>
            <a:endParaRPr lang="en-US" altLang="zh-CN" dirty="0"/>
          </a:p>
          <a:p>
            <a:r>
              <a:rPr lang="zh-CN" altLang="en-US" dirty="0"/>
              <a:t>本研究运用社会交换理论，从社会信息加工的角度建立了研究模型。对多家中国</a:t>
            </a:r>
            <a:r>
              <a:rPr lang="en-US" altLang="zh-CN" dirty="0"/>
              <a:t>OHC</a:t>
            </a:r>
            <a:r>
              <a:rPr lang="zh-CN" altLang="en-US" dirty="0"/>
              <a:t>进行匿名问卷调查以收集数据。采用</a:t>
            </a:r>
            <a:r>
              <a:rPr lang="zh-CN" altLang="en-US" b="1" dirty="0"/>
              <a:t>偏最小二乘法</a:t>
            </a:r>
            <a:r>
              <a:rPr lang="zh-CN" altLang="en-US" dirty="0"/>
              <a:t>和</a:t>
            </a:r>
            <a:r>
              <a:rPr lang="zh-CN" altLang="en-US" b="1" dirty="0"/>
              <a:t>结构方程模型</a:t>
            </a:r>
            <a:r>
              <a:rPr lang="zh-CN" altLang="en-US" dirty="0"/>
              <a:t>对假设进行检验并建立模型。</a:t>
            </a:r>
          </a:p>
          <a:p>
            <a:endParaRPr lang="en-US" altLang="zh-CN" dirty="0"/>
          </a:p>
          <a:p>
            <a:endParaRPr lang="en-US" altLang="zh-CN" dirty="0"/>
          </a:p>
          <a:p>
            <a:r>
              <a:rPr lang="zh-CN" altLang="en-US" dirty="0"/>
              <a:t>调查项目采用</a:t>
            </a:r>
            <a:r>
              <a:rPr lang="zh-CN" altLang="en-US" b="1" dirty="0"/>
              <a:t>李克特七分量表 </a:t>
            </a:r>
            <a:r>
              <a:rPr lang="en-US" altLang="zh-CN" dirty="0"/>
              <a:t>(</a:t>
            </a:r>
            <a:r>
              <a:rPr lang="zh-CN" altLang="en-US" dirty="0"/>
              <a:t>强烈不同意</a:t>
            </a:r>
            <a:r>
              <a:rPr lang="en-US" altLang="zh-CN" dirty="0"/>
              <a:t>= 1 ,</a:t>
            </a:r>
            <a:r>
              <a:rPr lang="zh-CN" altLang="en-US" dirty="0"/>
              <a:t>强烈同意</a:t>
            </a:r>
            <a:r>
              <a:rPr lang="en-US" altLang="zh-CN" dirty="0"/>
              <a:t>= 7)</a:t>
            </a:r>
            <a:r>
              <a:rPr lang="zh-CN" altLang="en-US" dirty="0"/>
              <a:t>进行测量</a:t>
            </a:r>
            <a:r>
              <a:rPr lang="en-US" altLang="zh-CN" dirty="0">
                <a:hlinkClick r:id="rId2" action="ppaction://hlinkfile"/>
              </a:rPr>
              <a:t>effect-</a:t>
            </a:r>
            <a:r>
              <a:rPr lang="zh-CN" altLang="en-US" dirty="0">
                <a:hlinkClick r:id="rId2" action="ppaction://hlinkfile"/>
              </a:rPr>
              <a:t>量表</a:t>
            </a:r>
            <a:r>
              <a:rPr lang="en-US" altLang="zh-CN" dirty="0">
                <a:hlinkClick r:id="rId2" action="ppaction://hlinkfile"/>
              </a:rPr>
              <a:t>.docx</a:t>
            </a:r>
            <a:endParaRPr lang="en-US" altLang="zh-CN" dirty="0"/>
          </a:p>
          <a:p>
            <a:r>
              <a:rPr lang="en-US" altLang="zh-CN" dirty="0"/>
              <a:t>*</a:t>
            </a:r>
            <a:r>
              <a:rPr lang="zh-CN" altLang="en-US" dirty="0"/>
              <a:t>考虑到人口学变量对患者健康信息寻求行为和其他健康相关行为可能产生的影响，本研究在分析中将年龄、性别、居住地区和受教育程度作为控制变量。</a:t>
            </a:r>
            <a:endParaRPr lang="en-US" altLang="zh-CN" dirty="0"/>
          </a:p>
          <a:p>
            <a:endParaRPr lang="en-US" altLang="zh-CN" dirty="0"/>
          </a:p>
          <a:p>
            <a:endParaRPr lang="en-US" altLang="zh-CN" dirty="0"/>
          </a:p>
          <a:p>
            <a:r>
              <a:rPr lang="zh-CN" altLang="en-US" dirty="0"/>
              <a:t>该调查于</a:t>
            </a:r>
            <a:r>
              <a:rPr lang="en-US" altLang="zh-CN" dirty="0"/>
              <a:t>2020</a:t>
            </a:r>
            <a:r>
              <a:rPr lang="zh-CN" altLang="en-US" dirty="0"/>
              <a:t>年</a:t>
            </a:r>
            <a:r>
              <a:rPr lang="en-US" altLang="zh-CN" dirty="0"/>
              <a:t>3</a:t>
            </a:r>
            <a:r>
              <a:rPr lang="zh-CN" altLang="en-US" dirty="0"/>
              <a:t>月在中国的几个</a:t>
            </a:r>
            <a:r>
              <a:rPr lang="en-US" altLang="zh-CN" dirty="0"/>
              <a:t>OHCs</a:t>
            </a:r>
            <a:r>
              <a:rPr lang="zh-CN" altLang="en-US" dirty="0"/>
              <a:t>中进行了匿名调查。</a:t>
            </a:r>
            <a:endParaRPr lang="en-US" altLang="zh-CN" dirty="0"/>
          </a:p>
          <a:p>
            <a:r>
              <a:rPr lang="zh-CN" altLang="en-US" dirty="0"/>
              <a:t>参与者是在</a:t>
            </a:r>
            <a:r>
              <a:rPr lang="zh-CN" altLang="en-US" b="1" dirty="0"/>
              <a:t>过去一个月内通过</a:t>
            </a:r>
            <a:r>
              <a:rPr lang="en-US" altLang="zh-CN" b="1" dirty="0"/>
              <a:t>OHCs</a:t>
            </a:r>
            <a:r>
              <a:rPr lang="zh-CN" altLang="en-US" b="1" dirty="0"/>
              <a:t>寻求健康信息的中国人</a:t>
            </a:r>
            <a:r>
              <a:rPr lang="zh-CN" altLang="en-US" dirty="0"/>
              <a:t>，以便回忆他们的相关经历和感受。</a:t>
            </a:r>
            <a:endParaRPr lang="en-US" altLang="zh-CN" dirty="0"/>
          </a:p>
          <a:p>
            <a:r>
              <a:rPr lang="zh-CN" altLang="en-US" dirty="0"/>
              <a:t>收到的</a:t>
            </a:r>
            <a:r>
              <a:rPr lang="en-US" altLang="zh-CN" dirty="0"/>
              <a:t>403</a:t>
            </a:r>
            <a:r>
              <a:rPr lang="zh-CN" altLang="en-US" dirty="0"/>
              <a:t>份问卷中，有效问卷</a:t>
            </a:r>
            <a:r>
              <a:rPr lang="en-US" altLang="zh-CN" dirty="0"/>
              <a:t>332</a:t>
            </a:r>
            <a:r>
              <a:rPr lang="zh-CN" altLang="en-US" dirty="0"/>
              <a:t>份，有效率为</a:t>
            </a:r>
            <a:r>
              <a:rPr lang="en-US" altLang="zh-CN" dirty="0"/>
              <a:t>82.4 % ( 332 / 403 )</a:t>
            </a:r>
            <a:r>
              <a:rPr lang="zh-CN" altLang="en-US" dirty="0"/>
              <a:t>。</a:t>
            </a:r>
            <a:endParaRPr lang="en-US" altLang="zh-CN" dirty="0"/>
          </a:p>
          <a:p>
            <a:endParaRPr lang="en-US" altLang="zh-CN" dirty="0"/>
          </a:p>
          <a:p>
            <a:endParaRPr lang="zh-CN" altLang="en-US" dirty="0"/>
          </a:p>
        </p:txBody>
      </p:sp>
    </p:spTree>
    <p:extLst>
      <p:ext uri="{BB962C8B-B14F-4D97-AF65-F5344CB8AC3E}">
        <p14:creationId xmlns:p14="http://schemas.microsoft.com/office/powerpoint/2010/main" val="3290319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1E12504-CCF1-BFFC-11F2-EC6FA38A7AA5}"/>
              </a:ext>
            </a:extLst>
          </p:cNvPr>
          <p:cNvPicPr>
            <a:picLocks noChangeAspect="1"/>
          </p:cNvPicPr>
          <p:nvPr/>
        </p:nvPicPr>
        <p:blipFill>
          <a:blip r:embed="rId2"/>
          <a:stretch>
            <a:fillRect/>
          </a:stretch>
        </p:blipFill>
        <p:spPr>
          <a:xfrm>
            <a:off x="1187265" y="0"/>
            <a:ext cx="9817469" cy="6858000"/>
          </a:xfrm>
          <a:prstGeom prst="rect">
            <a:avLst/>
          </a:prstGeom>
        </p:spPr>
      </p:pic>
    </p:spTree>
    <p:extLst>
      <p:ext uri="{BB962C8B-B14F-4D97-AF65-F5344CB8AC3E}">
        <p14:creationId xmlns:p14="http://schemas.microsoft.com/office/powerpoint/2010/main" val="11661212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44BA744-B8BA-5D60-B8FF-9589A47C02B5}"/>
              </a:ext>
            </a:extLst>
          </p:cNvPr>
          <p:cNvSpPr txBox="1"/>
          <p:nvPr/>
        </p:nvSpPr>
        <p:spPr>
          <a:xfrm>
            <a:off x="504749" y="212141"/>
            <a:ext cx="10680192" cy="2585323"/>
          </a:xfrm>
          <a:prstGeom prst="rect">
            <a:avLst/>
          </a:prstGeom>
          <a:noFill/>
        </p:spPr>
        <p:txBody>
          <a:bodyPr wrap="square" rtlCol="0">
            <a:spAutoFit/>
          </a:bodyPr>
          <a:lstStyle/>
          <a:p>
            <a:r>
              <a:rPr lang="zh-CN" altLang="en-US" b="1" dirty="0"/>
              <a:t>信效度检验</a:t>
            </a:r>
            <a:endParaRPr lang="en-US" altLang="zh-CN" b="1" dirty="0"/>
          </a:p>
          <a:p>
            <a:endParaRPr lang="en-US" altLang="zh-CN" b="1" dirty="0"/>
          </a:p>
          <a:p>
            <a:r>
              <a:rPr lang="zh-CN" altLang="en-US" dirty="0"/>
              <a:t>采用</a:t>
            </a:r>
            <a:r>
              <a:rPr lang="en-US" altLang="zh-CN" dirty="0"/>
              <a:t>SPSS</a:t>
            </a:r>
            <a:r>
              <a:rPr lang="zh-CN" altLang="en-US" dirty="0"/>
              <a:t>软件</a:t>
            </a:r>
            <a:r>
              <a:rPr lang="en-US" altLang="zh-CN" dirty="0"/>
              <a:t>( 22.0</a:t>
            </a:r>
            <a:r>
              <a:rPr lang="zh-CN" altLang="en-US" dirty="0"/>
              <a:t>版</a:t>
            </a:r>
            <a:r>
              <a:rPr lang="en-US" altLang="zh-CN" dirty="0"/>
              <a:t>)</a:t>
            </a:r>
            <a:r>
              <a:rPr lang="zh-CN" altLang="en-US" dirty="0"/>
              <a:t>和</a:t>
            </a:r>
            <a:r>
              <a:rPr lang="en-US" altLang="zh-CN" dirty="0" err="1"/>
              <a:t>SmartPLS</a:t>
            </a:r>
            <a:r>
              <a:rPr lang="zh-CN" altLang="en-US" dirty="0"/>
              <a:t>软件软件</a:t>
            </a:r>
            <a:r>
              <a:rPr lang="en-US" altLang="zh-CN" dirty="0"/>
              <a:t>(</a:t>
            </a:r>
            <a:r>
              <a:rPr lang="zh-CN" altLang="en-US" dirty="0"/>
              <a:t>版本</a:t>
            </a:r>
            <a:r>
              <a:rPr lang="en-US" altLang="zh-CN" dirty="0"/>
              <a:t>3.2 . 8)</a:t>
            </a:r>
            <a:r>
              <a:rPr lang="zh-CN" altLang="en-US" dirty="0"/>
              <a:t>进行数据分析。</a:t>
            </a:r>
            <a:endParaRPr lang="en-US" altLang="zh-CN" dirty="0"/>
          </a:p>
          <a:p>
            <a:r>
              <a:rPr lang="zh-CN" altLang="en-US" dirty="0"/>
              <a:t>由于本研究的具体</a:t>
            </a:r>
            <a:r>
              <a:rPr lang="zh-CN" altLang="en-US" b="1" dirty="0"/>
              <a:t>背景和参与者</a:t>
            </a:r>
            <a:r>
              <a:rPr lang="zh-CN" altLang="en-US" dirty="0"/>
              <a:t>与以前的研究不同，因此重新评估了量表的信度和效度。</a:t>
            </a:r>
            <a:endParaRPr lang="en-US" altLang="zh-CN" dirty="0"/>
          </a:p>
          <a:p>
            <a:r>
              <a:rPr lang="zh-CN" altLang="en-US" dirty="0"/>
              <a:t>采用</a:t>
            </a:r>
            <a:r>
              <a:rPr lang="en-US" altLang="zh-CN" b="1" dirty="0"/>
              <a:t>Cronbach α</a:t>
            </a:r>
            <a:r>
              <a:rPr lang="zh-CN" altLang="en-US" dirty="0"/>
              <a:t>系数评价量表的信度。其中每个值都大于</a:t>
            </a:r>
            <a:r>
              <a:rPr lang="en-US" altLang="zh-CN" b="1" dirty="0"/>
              <a:t>0. 700</a:t>
            </a:r>
            <a:r>
              <a:rPr lang="zh-CN" altLang="en-US" dirty="0"/>
              <a:t>的阈值，表明可接受的可靠性。</a:t>
            </a:r>
            <a:endParaRPr lang="en-US" altLang="zh-CN" dirty="0"/>
          </a:p>
          <a:p>
            <a:endParaRPr lang="en-US" altLang="zh-CN" dirty="0"/>
          </a:p>
          <a:p>
            <a:r>
              <a:rPr lang="zh-CN" altLang="en-US" dirty="0"/>
              <a:t>收敛效度和区分效度采用验证性因素分析。其中收敛效度和区分效度采用验证性因素分析。</a:t>
            </a:r>
            <a:r>
              <a:rPr lang="en-US" altLang="zh-CN" dirty="0"/>
              <a:t>Kaiser - Meyer - Olkin</a:t>
            </a:r>
            <a:r>
              <a:rPr lang="zh-CN" altLang="en-US" dirty="0"/>
              <a:t>值为</a:t>
            </a:r>
            <a:r>
              <a:rPr lang="en-US" altLang="zh-CN" dirty="0"/>
              <a:t>0. 961</a:t>
            </a:r>
            <a:r>
              <a:rPr lang="zh-CN" altLang="en-US" dirty="0"/>
              <a:t>，因此数据可用于因子分析。</a:t>
            </a:r>
            <a:endParaRPr lang="en-US" altLang="zh-CN" dirty="0"/>
          </a:p>
          <a:p>
            <a:endParaRPr lang="zh-CN" altLang="en-US" dirty="0"/>
          </a:p>
        </p:txBody>
      </p:sp>
      <p:pic>
        <p:nvPicPr>
          <p:cNvPr id="4" name="图片 3">
            <a:extLst>
              <a:ext uri="{FF2B5EF4-FFF2-40B4-BE49-F238E27FC236}">
                <a16:creationId xmlns:a16="http://schemas.microsoft.com/office/drawing/2014/main" id="{F03CCDAF-B7C6-6709-1816-429FFECA205D}"/>
              </a:ext>
            </a:extLst>
          </p:cNvPr>
          <p:cNvPicPr>
            <a:picLocks noChangeAspect="1"/>
          </p:cNvPicPr>
          <p:nvPr/>
        </p:nvPicPr>
        <p:blipFill>
          <a:blip r:embed="rId2"/>
          <a:stretch>
            <a:fillRect/>
          </a:stretch>
        </p:blipFill>
        <p:spPr>
          <a:xfrm>
            <a:off x="0" y="2734455"/>
            <a:ext cx="12192000" cy="3788475"/>
          </a:xfrm>
          <a:prstGeom prst="rect">
            <a:avLst/>
          </a:prstGeom>
        </p:spPr>
      </p:pic>
    </p:spTree>
    <p:extLst>
      <p:ext uri="{BB962C8B-B14F-4D97-AF65-F5344CB8AC3E}">
        <p14:creationId xmlns:p14="http://schemas.microsoft.com/office/powerpoint/2010/main" val="21348143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0235763-7C27-87F4-9F87-64F4F83B5D6D}"/>
              </a:ext>
            </a:extLst>
          </p:cNvPr>
          <p:cNvSpPr txBox="1"/>
          <p:nvPr/>
        </p:nvSpPr>
        <p:spPr>
          <a:xfrm>
            <a:off x="212141" y="299923"/>
            <a:ext cx="11843309" cy="923330"/>
          </a:xfrm>
          <a:prstGeom prst="rect">
            <a:avLst/>
          </a:prstGeom>
          <a:noFill/>
        </p:spPr>
        <p:txBody>
          <a:bodyPr wrap="square" rtlCol="0">
            <a:spAutoFit/>
          </a:bodyPr>
          <a:lstStyle/>
          <a:p>
            <a:r>
              <a:rPr lang="zh-CN" altLang="en-US" dirty="0"/>
              <a:t>表</a:t>
            </a:r>
            <a:r>
              <a:rPr lang="en-US" altLang="zh-CN" dirty="0"/>
              <a:t>3</a:t>
            </a:r>
            <a:r>
              <a:rPr lang="zh-CN" altLang="en-US" dirty="0"/>
              <a:t>和表</a:t>
            </a:r>
            <a:r>
              <a:rPr lang="en-US" altLang="zh-CN" dirty="0"/>
              <a:t>4</a:t>
            </a:r>
            <a:r>
              <a:rPr lang="zh-CN" altLang="en-US" dirty="0"/>
              <a:t>展示了效度结果，包括组合信度、平均方差提取</a:t>
            </a:r>
            <a:r>
              <a:rPr lang="en-US" altLang="zh-CN" dirty="0"/>
              <a:t>( AVE )</a:t>
            </a:r>
            <a:r>
              <a:rPr lang="zh-CN" altLang="en-US" dirty="0"/>
              <a:t>和构念之间的相关性。所有的复合信度值均大于截断值</a:t>
            </a:r>
            <a:r>
              <a:rPr lang="en-US" altLang="zh-CN" dirty="0"/>
              <a:t>0. 700</a:t>
            </a:r>
            <a:r>
              <a:rPr lang="zh-CN" altLang="en-US" dirty="0"/>
              <a:t>，</a:t>
            </a:r>
            <a:r>
              <a:rPr lang="en-US" altLang="zh-CN" dirty="0"/>
              <a:t>AVE</a:t>
            </a:r>
            <a:r>
              <a:rPr lang="zh-CN" altLang="en-US" dirty="0"/>
              <a:t>均大于截断值</a:t>
            </a:r>
            <a:r>
              <a:rPr lang="en-US" altLang="zh-CN" dirty="0"/>
              <a:t>0. 500</a:t>
            </a:r>
            <a:r>
              <a:rPr lang="zh-CN" altLang="en-US" dirty="0"/>
              <a:t>。因此，聚合效度是可以接受的</a:t>
            </a:r>
            <a:r>
              <a:rPr lang="en-US" altLang="zh-CN" dirty="0"/>
              <a:t>[ 75 ]</a:t>
            </a:r>
            <a:r>
              <a:rPr lang="zh-CN" altLang="en-US" dirty="0"/>
              <a:t>。每个构念的</a:t>
            </a:r>
            <a:r>
              <a:rPr lang="en-US" altLang="zh-CN" dirty="0"/>
              <a:t>AVE</a:t>
            </a:r>
            <a:r>
              <a:rPr lang="zh-CN" altLang="en-US" dirty="0"/>
              <a:t>的平方根超过了这个构念与其他构念之间的相关系数</a:t>
            </a:r>
            <a:r>
              <a:rPr lang="en-US" altLang="zh-CN" dirty="0"/>
              <a:t>[ 75 ]</a:t>
            </a:r>
            <a:r>
              <a:rPr lang="zh-CN" altLang="en-US" dirty="0"/>
              <a:t>。因此，本研究使用的仪器的区分效度是可以接受的。</a:t>
            </a:r>
          </a:p>
        </p:txBody>
      </p:sp>
      <p:pic>
        <p:nvPicPr>
          <p:cNvPr id="4" name="图片 3">
            <a:extLst>
              <a:ext uri="{FF2B5EF4-FFF2-40B4-BE49-F238E27FC236}">
                <a16:creationId xmlns:a16="http://schemas.microsoft.com/office/drawing/2014/main" id="{01CA6543-2B77-5C99-6B5B-C7AB2C36309F}"/>
              </a:ext>
            </a:extLst>
          </p:cNvPr>
          <p:cNvPicPr>
            <a:picLocks noChangeAspect="1"/>
          </p:cNvPicPr>
          <p:nvPr/>
        </p:nvPicPr>
        <p:blipFill>
          <a:blip r:embed="rId2"/>
          <a:stretch>
            <a:fillRect/>
          </a:stretch>
        </p:blipFill>
        <p:spPr>
          <a:xfrm>
            <a:off x="212141" y="1311574"/>
            <a:ext cx="7545570" cy="2865406"/>
          </a:xfrm>
          <a:prstGeom prst="rect">
            <a:avLst/>
          </a:prstGeom>
        </p:spPr>
      </p:pic>
      <p:pic>
        <p:nvPicPr>
          <p:cNvPr id="6" name="图片 5">
            <a:extLst>
              <a:ext uri="{FF2B5EF4-FFF2-40B4-BE49-F238E27FC236}">
                <a16:creationId xmlns:a16="http://schemas.microsoft.com/office/drawing/2014/main" id="{B05CE807-9B94-C94D-1FE1-ED53C23498A5}"/>
              </a:ext>
            </a:extLst>
          </p:cNvPr>
          <p:cNvPicPr>
            <a:picLocks noChangeAspect="1"/>
          </p:cNvPicPr>
          <p:nvPr/>
        </p:nvPicPr>
        <p:blipFill rotWithShape="1">
          <a:blip r:embed="rId3"/>
          <a:srcRect l="-197" t="-219" r="197" b="39890"/>
          <a:stretch/>
        </p:blipFill>
        <p:spPr>
          <a:xfrm>
            <a:off x="3877057" y="3538728"/>
            <a:ext cx="9728619" cy="2635301"/>
          </a:xfrm>
          <a:prstGeom prst="rect">
            <a:avLst/>
          </a:prstGeom>
        </p:spPr>
      </p:pic>
      <p:pic>
        <p:nvPicPr>
          <p:cNvPr id="8" name="图片 7">
            <a:extLst>
              <a:ext uri="{FF2B5EF4-FFF2-40B4-BE49-F238E27FC236}">
                <a16:creationId xmlns:a16="http://schemas.microsoft.com/office/drawing/2014/main" id="{A203CDBE-C64A-8C37-3750-FD22948517B4}"/>
              </a:ext>
            </a:extLst>
          </p:cNvPr>
          <p:cNvPicPr>
            <a:picLocks noChangeAspect="1"/>
          </p:cNvPicPr>
          <p:nvPr/>
        </p:nvPicPr>
        <p:blipFill rotWithShape="1">
          <a:blip r:embed="rId3"/>
          <a:srcRect t="58986" r="44260"/>
          <a:stretch/>
        </p:blipFill>
        <p:spPr>
          <a:xfrm>
            <a:off x="212141" y="4856378"/>
            <a:ext cx="3950208" cy="1305073"/>
          </a:xfrm>
          <a:prstGeom prst="rect">
            <a:avLst/>
          </a:prstGeom>
        </p:spPr>
      </p:pic>
    </p:spTree>
    <p:extLst>
      <p:ext uri="{BB962C8B-B14F-4D97-AF65-F5344CB8AC3E}">
        <p14:creationId xmlns:p14="http://schemas.microsoft.com/office/powerpoint/2010/main" val="24938237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F73DA6B-9A24-56A7-F516-25EE68939321}"/>
              </a:ext>
            </a:extLst>
          </p:cNvPr>
          <p:cNvSpPr txBox="1"/>
          <p:nvPr/>
        </p:nvSpPr>
        <p:spPr>
          <a:xfrm>
            <a:off x="353291" y="263236"/>
            <a:ext cx="1856509" cy="369332"/>
          </a:xfrm>
          <a:prstGeom prst="rect">
            <a:avLst/>
          </a:prstGeom>
          <a:noFill/>
        </p:spPr>
        <p:txBody>
          <a:bodyPr wrap="square" rtlCol="0">
            <a:spAutoFit/>
          </a:bodyPr>
          <a:lstStyle/>
          <a:p>
            <a:r>
              <a:rPr lang="en-US" altLang="zh-CN" dirty="0"/>
              <a:t>Methods</a:t>
            </a:r>
            <a:endParaRPr lang="zh-CN" altLang="en-US" dirty="0"/>
          </a:p>
        </p:txBody>
      </p:sp>
      <p:sp>
        <p:nvSpPr>
          <p:cNvPr id="3" name="文本框 2">
            <a:extLst>
              <a:ext uri="{FF2B5EF4-FFF2-40B4-BE49-F238E27FC236}">
                <a16:creationId xmlns:a16="http://schemas.microsoft.com/office/drawing/2014/main" id="{715B9EFF-FA98-4681-F76B-94EA56CF58FD}"/>
              </a:ext>
            </a:extLst>
          </p:cNvPr>
          <p:cNvSpPr txBox="1"/>
          <p:nvPr/>
        </p:nvSpPr>
        <p:spPr>
          <a:xfrm>
            <a:off x="353291" y="969818"/>
            <a:ext cx="10875818" cy="5078313"/>
          </a:xfrm>
          <a:prstGeom prst="rect">
            <a:avLst/>
          </a:prstGeom>
          <a:noFill/>
        </p:spPr>
        <p:txBody>
          <a:bodyPr wrap="square" rtlCol="0">
            <a:spAutoFit/>
          </a:bodyPr>
          <a:lstStyle/>
          <a:p>
            <a:r>
              <a:rPr lang="zh-CN" altLang="en-US" sz="2400" b="1" dirty="0"/>
              <a:t>数据来源</a:t>
            </a:r>
            <a:r>
              <a:rPr lang="en-US" altLang="zh-CN" sz="2400" b="1" dirty="0"/>
              <a:t>——Reddit</a:t>
            </a:r>
          </a:p>
          <a:p>
            <a:r>
              <a:rPr lang="en-US" altLang="zh-CN" dirty="0"/>
              <a:t>Reddit</a:t>
            </a:r>
            <a:r>
              <a:rPr lang="zh-CN" altLang="en-US" dirty="0"/>
              <a:t>是一个知识和信息交流平台，基于广泛的主题分类到子</a:t>
            </a:r>
            <a:r>
              <a:rPr lang="en-US" altLang="zh-CN" dirty="0"/>
              <a:t>Reddit</a:t>
            </a:r>
            <a:r>
              <a:rPr lang="zh-CN" altLang="en-US" dirty="0"/>
              <a:t>社区，记为</a:t>
            </a:r>
            <a:r>
              <a:rPr lang="en-US" altLang="zh-CN" dirty="0"/>
              <a:t>r /</a:t>
            </a:r>
            <a:r>
              <a:rPr lang="zh-CN" altLang="en-US" dirty="0"/>
              <a:t>。</a:t>
            </a:r>
            <a:endParaRPr lang="en-US" altLang="zh-CN" dirty="0"/>
          </a:p>
          <a:p>
            <a:r>
              <a:rPr lang="zh-CN" altLang="en-US" dirty="0"/>
              <a:t>本研究选取</a:t>
            </a:r>
            <a:r>
              <a:rPr lang="en-US" altLang="zh-CN" b="1" dirty="0"/>
              <a:t>r / </a:t>
            </a:r>
            <a:r>
              <a:rPr lang="en-US" altLang="zh-CN" b="1" dirty="0" err="1"/>
              <a:t>domesticviolence</a:t>
            </a:r>
            <a:r>
              <a:rPr lang="zh-CN" altLang="en-US" dirty="0"/>
              <a:t>作为数据来源，以了解女性在分享其</a:t>
            </a:r>
            <a:r>
              <a:rPr lang="en-US" altLang="zh-CN" dirty="0"/>
              <a:t>IPV</a:t>
            </a:r>
            <a:r>
              <a:rPr lang="zh-CN" altLang="en-US" dirty="0"/>
              <a:t>经历后是如何获得帮助的。</a:t>
            </a:r>
            <a:endParaRPr lang="en-US" altLang="zh-CN" dirty="0"/>
          </a:p>
          <a:p>
            <a:r>
              <a:rPr lang="zh-CN" altLang="en-US" dirty="0"/>
              <a:t>该子社区创建于</a:t>
            </a:r>
            <a:r>
              <a:rPr lang="en-US" altLang="zh-CN" dirty="0"/>
              <a:t>2010</a:t>
            </a:r>
            <a:r>
              <a:rPr lang="zh-CN" altLang="en-US" dirty="0"/>
              <a:t>年，在数据收集时拥有</a:t>
            </a:r>
            <a:r>
              <a:rPr lang="en-US" altLang="zh-CN" dirty="0"/>
              <a:t>&gt; 22</a:t>
            </a:r>
            <a:r>
              <a:rPr lang="zh-CN" altLang="en-US" dirty="0"/>
              <a:t>，</a:t>
            </a:r>
            <a:r>
              <a:rPr lang="en-US" altLang="zh-CN" dirty="0"/>
              <a:t>000</a:t>
            </a:r>
            <a:r>
              <a:rPr lang="zh-CN" altLang="en-US" dirty="0"/>
              <a:t>名成员。</a:t>
            </a:r>
            <a:endParaRPr lang="en-US" altLang="zh-CN" dirty="0"/>
          </a:p>
          <a:p>
            <a:endParaRPr lang="en-US" altLang="zh-CN" dirty="0"/>
          </a:p>
          <a:p>
            <a:endParaRPr lang="en-US" altLang="zh-CN" dirty="0"/>
          </a:p>
          <a:p>
            <a:r>
              <a:rPr lang="zh-CN" altLang="en-US" sz="2400" b="1" dirty="0"/>
              <a:t>纳入及排除标准</a:t>
            </a:r>
            <a:endParaRPr lang="en-US" altLang="zh-CN" sz="2400" b="1" dirty="0"/>
          </a:p>
          <a:p>
            <a:r>
              <a:rPr lang="zh-CN" altLang="en-US" dirty="0"/>
              <a:t>纳入标准：具有</a:t>
            </a:r>
            <a:r>
              <a:rPr lang="en-US" altLang="zh-CN" b="1" dirty="0"/>
              <a:t>IPV</a:t>
            </a:r>
            <a:r>
              <a:rPr lang="zh-CN" altLang="en-US" b="1" dirty="0"/>
              <a:t>经验的成年女性</a:t>
            </a:r>
            <a:r>
              <a:rPr lang="en-US" altLang="zh-CN" dirty="0"/>
              <a:t>(</a:t>
            </a:r>
            <a:r>
              <a:rPr lang="zh-CN" altLang="en-US" dirty="0"/>
              <a:t>即年龄≥</a:t>
            </a:r>
            <a:r>
              <a:rPr lang="en-US" altLang="zh-CN" dirty="0"/>
              <a:t>18</a:t>
            </a:r>
            <a:r>
              <a:rPr lang="zh-CN" altLang="en-US" dirty="0"/>
              <a:t>岁</a:t>
            </a:r>
            <a:r>
              <a:rPr lang="en-US" altLang="zh-CN" dirty="0"/>
              <a:t>)</a:t>
            </a:r>
            <a:r>
              <a:rPr lang="zh-CN" altLang="en-US" dirty="0"/>
              <a:t>撰写的自我披露的帖子，并寻求帮助解决</a:t>
            </a:r>
            <a:r>
              <a:rPr lang="en-US" altLang="zh-CN" dirty="0"/>
              <a:t>IPV</a:t>
            </a:r>
            <a:r>
              <a:rPr lang="zh-CN" altLang="en-US" dirty="0"/>
              <a:t>相关问题。排除标准：使用非英语语言撰写的帖子、未成年女性或没有虐待经历的女性撰写的帖子、没有求助尝试的帖子和广告被排除在我们的数据集之外。</a:t>
            </a:r>
            <a:endParaRPr lang="en-US" altLang="zh-CN" dirty="0"/>
          </a:p>
          <a:p>
            <a:endParaRPr lang="en-US" altLang="zh-CN" dirty="0"/>
          </a:p>
          <a:p>
            <a:endParaRPr lang="en-US" altLang="zh-CN" dirty="0"/>
          </a:p>
          <a:p>
            <a:r>
              <a:rPr lang="zh-CN" altLang="en-US" sz="2400" b="1" dirty="0"/>
              <a:t>数据结构</a:t>
            </a:r>
            <a:endParaRPr lang="en-US" altLang="zh-CN" sz="2400" b="1" dirty="0"/>
          </a:p>
          <a:p>
            <a:r>
              <a:rPr lang="zh-CN" altLang="en-US" dirty="0"/>
              <a:t>收集时间范围：</a:t>
            </a:r>
            <a:r>
              <a:rPr lang="en-US" altLang="zh-CN" dirty="0"/>
              <a:t>2020</a:t>
            </a:r>
            <a:r>
              <a:rPr lang="zh-CN" altLang="en-US" dirty="0"/>
              <a:t>年</a:t>
            </a:r>
            <a:r>
              <a:rPr lang="en-US" altLang="zh-CN" dirty="0"/>
              <a:t>11</a:t>
            </a:r>
            <a:r>
              <a:rPr lang="zh-CN" altLang="en-US" dirty="0"/>
              <a:t>月</a:t>
            </a:r>
            <a:r>
              <a:rPr lang="en-US" altLang="zh-CN" dirty="0"/>
              <a:t>14</a:t>
            </a:r>
            <a:r>
              <a:rPr lang="zh-CN" altLang="en-US" dirty="0"/>
              <a:t>日至</a:t>
            </a:r>
            <a:r>
              <a:rPr lang="en-US" altLang="zh-CN" dirty="0"/>
              <a:t>2021</a:t>
            </a:r>
            <a:r>
              <a:rPr lang="zh-CN" altLang="en-US" dirty="0"/>
              <a:t>年</a:t>
            </a:r>
            <a:r>
              <a:rPr lang="en-US" altLang="zh-CN" dirty="0"/>
              <a:t>11</a:t>
            </a:r>
            <a:r>
              <a:rPr lang="zh-CN" altLang="en-US" dirty="0"/>
              <a:t>月</a:t>
            </a:r>
            <a:r>
              <a:rPr lang="en-US" altLang="zh-CN" dirty="0"/>
              <a:t>14</a:t>
            </a:r>
            <a:r>
              <a:rPr lang="zh-CN" altLang="en-US" dirty="0"/>
              <a:t>日</a:t>
            </a:r>
            <a:endParaRPr lang="en-US" altLang="zh-CN" dirty="0"/>
          </a:p>
          <a:p>
            <a:r>
              <a:rPr lang="zh-CN" altLang="en-US" dirty="0"/>
              <a:t>使用</a:t>
            </a:r>
            <a:r>
              <a:rPr lang="en-US" altLang="zh-CN" dirty="0"/>
              <a:t>Python</a:t>
            </a:r>
            <a:r>
              <a:rPr lang="zh-CN" altLang="en-US" dirty="0"/>
              <a:t>程序包</a:t>
            </a:r>
            <a:r>
              <a:rPr lang="en-US" altLang="zh-CN" dirty="0"/>
              <a:t>(</a:t>
            </a:r>
            <a:r>
              <a:rPr lang="zh-CN" altLang="en-US" dirty="0"/>
              <a:t>版本</a:t>
            </a:r>
            <a:r>
              <a:rPr lang="en-US" altLang="zh-CN" dirty="0"/>
              <a:t>3.8)</a:t>
            </a:r>
            <a:r>
              <a:rPr lang="zh-CN" altLang="en-US" dirty="0"/>
              <a:t>提取用户名、用户数、</a:t>
            </a:r>
            <a:r>
              <a:rPr lang="en-US" altLang="zh-CN" dirty="0"/>
              <a:t>URL</a:t>
            </a:r>
            <a:r>
              <a:rPr lang="zh-CN" altLang="en-US" dirty="0"/>
              <a:t>、帖子标题、帖子内容、</a:t>
            </a:r>
            <a:r>
              <a:rPr lang="en-US" altLang="zh-CN" dirty="0"/>
              <a:t>score (</a:t>
            </a:r>
            <a:r>
              <a:rPr lang="zh-CN" altLang="en-US" dirty="0"/>
              <a:t>“</a:t>
            </a:r>
            <a:r>
              <a:rPr lang="en-US" altLang="zh-CN" dirty="0"/>
              <a:t>up</a:t>
            </a:r>
            <a:r>
              <a:rPr lang="zh-CN" altLang="en-US" dirty="0"/>
              <a:t>”</a:t>
            </a:r>
            <a:r>
              <a:rPr lang="en-US" altLang="zh-CN" dirty="0"/>
              <a:t>-</a:t>
            </a:r>
            <a:r>
              <a:rPr lang="zh-CN" altLang="en-US" dirty="0"/>
              <a:t>“</a:t>
            </a:r>
            <a:r>
              <a:rPr lang="en-US" altLang="zh-CN" dirty="0"/>
              <a:t>down</a:t>
            </a:r>
            <a:r>
              <a:rPr lang="zh-CN" altLang="en-US" dirty="0"/>
              <a:t>”</a:t>
            </a:r>
            <a:r>
              <a:rPr lang="en-US" altLang="zh-CN" dirty="0"/>
              <a:t>)</a:t>
            </a:r>
            <a:r>
              <a:rPr lang="zh-CN" altLang="en-US" dirty="0"/>
              <a:t>、</a:t>
            </a:r>
            <a:r>
              <a:rPr lang="en-US" altLang="zh-CN" dirty="0"/>
              <a:t>ups (</a:t>
            </a:r>
            <a:r>
              <a:rPr lang="zh-CN" altLang="en-US" dirty="0"/>
              <a:t>、</a:t>
            </a:r>
            <a:r>
              <a:rPr lang="en-US" altLang="zh-CN" dirty="0"/>
              <a:t>downs </a:t>
            </a:r>
            <a:r>
              <a:rPr lang="zh-CN" altLang="en-US" dirty="0"/>
              <a:t>和评论。</a:t>
            </a:r>
            <a:endParaRPr lang="en-US" altLang="zh-CN" dirty="0"/>
          </a:p>
          <a:p>
            <a:r>
              <a:rPr lang="zh-CN" altLang="en-US" dirty="0"/>
              <a:t>根据评论数量和初次发贴</a:t>
            </a:r>
            <a:r>
              <a:rPr lang="en-US" altLang="zh-CN" dirty="0"/>
              <a:t>( OP )</a:t>
            </a:r>
            <a:r>
              <a:rPr lang="zh-CN" altLang="en-US" dirty="0"/>
              <a:t>返回到线程的次数对帖子进行排序，进一步排除了没有任何评论的帖子。</a:t>
            </a:r>
          </a:p>
        </p:txBody>
      </p:sp>
    </p:spTree>
    <p:extLst>
      <p:ext uri="{BB962C8B-B14F-4D97-AF65-F5344CB8AC3E}">
        <p14:creationId xmlns:p14="http://schemas.microsoft.com/office/powerpoint/2010/main" val="42902872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3329EB62-326D-BA61-AF40-C0588CDE4E7E}"/>
              </a:ext>
            </a:extLst>
          </p:cNvPr>
          <p:cNvPicPr>
            <a:picLocks noChangeAspect="1"/>
          </p:cNvPicPr>
          <p:nvPr/>
        </p:nvPicPr>
        <p:blipFill>
          <a:blip r:embed="rId2"/>
          <a:stretch>
            <a:fillRect/>
          </a:stretch>
        </p:blipFill>
        <p:spPr>
          <a:xfrm>
            <a:off x="696297" y="0"/>
            <a:ext cx="7419784" cy="6858000"/>
          </a:xfrm>
          <a:prstGeom prst="rect">
            <a:avLst/>
          </a:prstGeom>
        </p:spPr>
      </p:pic>
      <p:sp>
        <p:nvSpPr>
          <p:cNvPr id="7" name="文本框 6">
            <a:extLst>
              <a:ext uri="{FF2B5EF4-FFF2-40B4-BE49-F238E27FC236}">
                <a16:creationId xmlns:a16="http://schemas.microsoft.com/office/drawing/2014/main" id="{87BA5BCD-3A42-65BD-6A94-E577B63BF0C8}"/>
              </a:ext>
            </a:extLst>
          </p:cNvPr>
          <p:cNvSpPr txBox="1"/>
          <p:nvPr/>
        </p:nvSpPr>
        <p:spPr>
          <a:xfrm>
            <a:off x="8851392" y="1155801"/>
            <a:ext cx="2644311" cy="3139321"/>
          </a:xfrm>
          <a:prstGeom prst="rect">
            <a:avLst/>
          </a:prstGeom>
          <a:noFill/>
        </p:spPr>
        <p:txBody>
          <a:bodyPr wrap="square" rtlCol="0">
            <a:spAutoFit/>
          </a:bodyPr>
          <a:lstStyle/>
          <a:p>
            <a:r>
              <a:rPr lang="en-US" altLang="zh-CN" dirty="0"/>
              <a:t>Cohenƒ2-</a:t>
            </a:r>
            <a:r>
              <a:rPr lang="zh-CN" altLang="en-US" dirty="0"/>
              <a:t>控制变量的效应大小</a:t>
            </a:r>
            <a:endParaRPr lang="en-US" altLang="zh-CN" dirty="0"/>
          </a:p>
          <a:p>
            <a:endParaRPr lang="en-US" altLang="zh-CN" dirty="0"/>
          </a:p>
          <a:p>
            <a:r>
              <a:rPr lang="en-US" altLang="zh-CN" dirty="0"/>
              <a:t>insignificant: ƒ2&lt;0.020; small: 0.020≤ƒ2&lt;0.150; medium:0.150≤ƒ2&lt;0.300; and large: ƒ2≥0.350</a:t>
            </a:r>
          </a:p>
          <a:p>
            <a:endParaRPr lang="en-US" altLang="zh-CN" dirty="0"/>
          </a:p>
          <a:p>
            <a:r>
              <a:rPr lang="zh-CN" altLang="en-US" dirty="0"/>
              <a:t>控制变量仅对感知响应性有微弱影响，且影响效应较小。</a:t>
            </a:r>
          </a:p>
        </p:txBody>
      </p:sp>
    </p:spTree>
    <p:extLst>
      <p:ext uri="{BB962C8B-B14F-4D97-AF65-F5344CB8AC3E}">
        <p14:creationId xmlns:p14="http://schemas.microsoft.com/office/powerpoint/2010/main" val="1274883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54FE789-1179-5872-B028-98CD8688D57B}"/>
              </a:ext>
            </a:extLst>
          </p:cNvPr>
          <p:cNvPicPr>
            <a:picLocks noChangeAspect="1"/>
          </p:cNvPicPr>
          <p:nvPr/>
        </p:nvPicPr>
        <p:blipFill>
          <a:blip r:embed="rId2"/>
          <a:stretch>
            <a:fillRect/>
          </a:stretch>
        </p:blipFill>
        <p:spPr>
          <a:xfrm>
            <a:off x="0" y="716890"/>
            <a:ext cx="9698650" cy="5184223"/>
          </a:xfrm>
          <a:prstGeom prst="rect">
            <a:avLst/>
          </a:prstGeom>
        </p:spPr>
      </p:pic>
      <p:sp>
        <p:nvSpPr>
          <p:cNvPr id="4" name="文本框 3">
            <a:extLst>
              <a:ext uri="{FF2B5EF4-FFF2-40B4-BE49-F238E27FC236}">
                <a16:creationId xmlns:a16="http://schemas.microsoft.com/office/drawing/2014/main" id="{2833210D-03A1-3F4D-2955-039F332546ED}"/>
              </a:ext>
            </a:extLst>
          </p:cNvPr>
          <p:cNvSpPr txBox="1"/>
          <p:nvPr/>
        </p:nvSpPr>
        <p:spPr>
          <a:xfrm>
            <a:off x="9970617" y="1280160"/>
            <a:ext cx="1931213" cy="3942892"/>
          </a:xfrm>
          <a:prstGeom prst="rect">
            <a:avLst/>
          </a:prstGeom>
          <a:noFill/>
        </p:spPr>
        <p:txBody>
          <a:bodyPr wrap="square" rtlCol="0">
            <a:spAutoFit/>
          </a:bodyPr>
          <a:lstStyle/>
          <a:p>
            <a:r>
              <a:rPr lang="zh-CN" altLang="en-US" dirty="0"/>
              <a:t>患者健康信息寻求有效性对</a:t>
            </a:r>
            <a:r>
              <a:rPr lang="en-US" altLang="zh-CN" dirty="0"/>
              <a:t>3</a:t>
            </a:r>
            <a:r>
              <a:rPr lang="zh-CN" altLang="en-US" dirty="0"/>
              <a:t>个中介变量</a:t>
            </a:r>
            <a:r>
              <a:rPr lang="en-US" altLang="zh-CN" dirty="0"/>
              <a:t>( 0.468</a:t>
            </a:r>
            <a:r>
              <a:rPr lang="zh-CN" altLang="en-US" dirty="0"/>
              <a:t>、</a:t>
            </a:r>
            <a:r>
              <a:rPr lang="en-US" altLang="zh-CN" dirty="0"/>
              <a:t>0.477</a:t>
            </a:r>
            <a:r>
              <a:rPr lang="zh-CN" altLang="en-US" dirty="0"/>
              <a:t>、</a:t>
            </a:r>
            <a:r>
              <a:rPr lang="en-US" altLang="zh-CN" dirty="0"/>
              <a:t>0.423)</a:t>
            </a:r>
            <a:r>
              <a:rPr lang="zh-CN" altLang="en-US" dirty="0"/>
              <a:t>的路径系数均大于患者健康信息寻求方式对</a:t>
            </a:r>
            <a:r>
              <a:rPr lang="en-US" altLang="zh-CN" dirty="0"/>
              <a:t>3</a:t>
            </a:r>
            <a:r>
              <a:rPr lang="zh-CN" altLang="en-US" dirty="0"/>
              <a:t>个中介变量</a:t>
            </a:r>
            <a:r>
              <a:rPr lang="en-US" altLang="zh-CN" dirty="0"/>
              <a:t>( 0.387</a:t>
            </a:r>
            <a:r>
              <a:rPr lang="zh-CN" altLang="en-US" dirty="0"/>
              <a:t>、</a:t>
            </a:r>
            <a:r>
              <a:rPr lang="en-US" altLang="zh-CN" dirty="0"/>
              <a:t>0.369</a:t>
            </a:r>
            <a:r>
              <a:rPr lang="zh-CN" altLang="en-US" dirty="0"/>
              <a:t>、</a:t>
            </a:r>
            <a:r>
              <a:rPr lang="en-US" altLang="zh-CN" dirty="0"/>
              <a:t>0.362)</a:t>
            </a:r>
            <a:r>
              <a:rPr lang="zh-CN" altLang="en-US" dirty="0"/>
              <a:t>的路径系数，说明患者健康信息寻求</a:t>
            </a:r>
            <a:r>
              <a:rPr lang="zh-CN" altLang="en-US" b="1" dirty="0"/>
              <a:t>有效性</a:t>
            </a:r>
            <a:r>
              <a:rPr lang="zh-CN" altLang="en-US" dirty="0"/>
              <a:t>对患者依从性的影响更强。</a:t>
            </a:r>
          </a:p>
        </p:txBody>
      </p:sp>
      <mc:AlternateContent xmlns:mc="http://schemas.openxmlformats.org/markup-compatibility/2006">
        <mc:Choice xmlns:p14="http://schemas.microsoft.com/office/powerpoint/2010/main" Requires="p14">
          <p:contentPart p14:bwMode="auto" r:id="rId3">
            <p14:nvContentPartPr>
              <p14:cNvPr id="5" name="墨迹 4">
                <a:extLst>
                  <a:ext uri="{FF2B5EF4-FFF2-40B4-BE49-F238E27FC236}">
                    <a16:creationId xmlns:a16="http://schemas.microsoft.com/office/drawing/2014/main" id="{25E114C5-D586-1090-EB5E-EEF5A81BC38B}"/>
                  </a:ext>
                </a:extLst>
              </p14:cNvPr>
              <p14:cNvContentPartPr/>
              <p14:nvPr/>
            </p14:nvContentPartPr>
            <p14:xfrm>
              <a:off x="607104" y="1806667"/>
              <a:ext cx="360" cy="360"/>
            </p14:xfrm>
          </p:contentPart>
        </mc:Choice>
        <mc:Fallback>
          <p:pic>
            <p:nvPicPr>
              <p:cNvPr id="5" name="墨迹 4">
                <a:extLst>
                  <a:ext uri="{FF2B5EF4-FFF2-40B4-BE49-F238E27FC236}">
                    <a16:creationId xmlns:a16="http://schemas.microsoft.com/office/drawing/2014/main" id="{25E114C5-D586-1090-EB5E-EEF5A81BC38B}"/>
                  </a:ext>
                </a:extLst>
              </p:cNvPr>
              <p:cNvPicPr/>
              <p:nvPr/>
            </p:nvPicPr>
            <p:blipFill>
              <a:blip r:embed="rId4"/>
              <a:stretch>
                <a:fillRect/>
              </a:stretch>
            </p:blipFill>
            <p:spPr>
              <a:xfrm>
                <a:off x="600984" y="1800547"/>
                <a:ext cx="12600" cy="126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6" name="墨迹 5">
                <a:extLst>
                  <a:ext uri="{FF2B5EF4-FFF2-40B4-BE49-F238E27FC236}">
                    <a16:creationId xmlns:a16="http://schemas.microsoft.com/office/drawing/2014/main" id="{200E70C1-1B80-AE19-C84A-062B2D1A6659}"/>
                  </a:ext>
                </a:extLst>
              </p14:cNvPr>
              <p14:cNvContentPartPr/>
              <p14:nvPr/>
            </p14:nvContentPartPr>
            <p14:xfrm>
              <a:off x="636264" y="2735827"/>
              <a:ext cx="360" cy="360"/>
            </p14:xfrm>
          </p:contentPart>
        </mc:Choice>
        <mc:Fallback>
          <p:pic>
            <p:nvPicPr>
              <p:cNvPr id="6" name="墨迹 5">
                <a:extLst>
                  <a:ext uri="{FF2B5EF4-FFF2-40B4-BE49-F238E27FC236}">
                    <a16:creationId xmlns:a16="http://schemas.microsoft.com/office/drawing/2014/main" id="{200E70C1-1B80-AE19-C84A-062B2D1A6659}"/>
                  </a:ext>
                </a:extLst>
              </p:cNvPr>
              <p:cNvPicPr/>
              <p:nvPr/>
            </p:nvPicPr>
            <p:blipFill>
              <a:blip r:embed="rId4"/>
              <a:stretch>
                <a:fillRect/>
              </a:stretch>
            </p:blipFill>
            <p:spPr>
              <a:xfrm>
                <a:off x="630144" y="2729707"/>
                <a:ext cx="12600" cy="126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7" name="墨迹 6">
                <a:extLst>
                  <a:ext uri="{FF2B5EF4-FFF2-40B4-BE49-F238E27FC236}">
                    <a16:creationId xmlns:a16="http://schemas.microsoft.com/office/drawing/2014/main" id="{EC3FE2D2-A297-C5A8-45D0-4B60802D47CB}"/>
                  </a:ext>
                </a:extLst>
              </p14:cNvPr>
              <p14:cNvContentPartPr/>
              <p14:nvPr/>
            </p14:nvContentPartPr>
            <p14:xfrm>
              <a:off x="687384" y="3708547"/>
              <a:ext cx="360" cy="360"/>
            </p14:xfrm>
          </p:contentPart>
        </mc:Choice>
        <mc:Fallback>
          <p:pic>
            <p:nvPicPr>
              <p:cNvPr id="7" name="墨迹 6">
                <a:extLst>
                  <a:ext uri="{FF2B5EF4-FFF2-40B4-BE49-F238E27FC236}">
                    <a16:creationId xmlns:a16="http://schemas.microsoft.com/office/drawing/2014/main" id="{EC3FE2D2-A297-C5A8-45D0-4B60802D47CB}"/>
                  </a:ext>
                </a:extLst>
              </p:cNvPr>
              <p:cNvPicPr/>
              <p:nvPr/>
            </p:nvPicPr>
            <p:blipFill>
              <a:blip r:embed="rId4"/>
              <a:stretch>
                <a:fillRect/>
              </a:stretch>
            </p:blipFill>
            <p:spPr>
              <a:xfrm>
                <a:off x="681264" y="3702427"/>
                <a:ext cx="12600" cy="12600"/>
              </a:xfrm>
              <a:prstGeom prst="rect">
                <a:avLst/>
              </a:prstGeom>
            </p:spPr>
          </p:pic>
        </mc:Fallback>
      </mc:AlternateContent>
      <p:sp>
        <p:nvSpPr>
          <p:cNvPr id="9" name="文本框 8">
            <a:extLst>
              <a:ext uri="{FF2B5EF4-FFF2-40B4-BE49-F238E27FC236}">
                <a16:creationId xmlns:a16="http://schemas.microsoft.com/office/drawing/2014/main" id="{9017851C-0C75-D783-8CED-071EF8C856E1}"/>
              </a:ext>
            </a:extLst>
          </p:cNvPr>
          <p:cNvSpPr txBox="1"/>
          <p:nvPr/>
        </p:nvSpPr>
        <p:spPr>
          <a:xfrm>
            <a:off x="9456724" y="716890"/>
            <a:ext cx="6097218" cy="369332"/>
          </a:xfrm>
          <a:prstGeom prst="rect">
            <a:avLst/>
          </a:prstGeom>
          <a:noFill/>
        </p:spPr>
        <p:txBody>
          <a:bodyPr wrap="square">
            <a:spAutoFit/>
          </a:bodyPr>
          <a:lstStyle/>
          <a:p>
            <a:r>
              <a:rPr lang="zh-CN" altLang="en-US" dirty="0"/>
              <a:t>所有的假设都得到了支持。</a:t>
            </a:r>
          </a:p>
        </p:txBody>
      </p:sp>
    </p:spTree>
    <p:extLst>
      <p:ext uri="{BB962C8B-B14F-4D97-AF65-F5344CB8AC3E}">
        <p14:creationId xmlns:p14="http://schemas.microsoft.com/office/powerpoint/2010/main" val="8986609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F56DE3E-DC04-C6D4-EAF3-72125948D7D2}"/>
              </a:ext>
            </a:extLst>
          </p:cNvPr>
          <p:cNvPicPr>
            <a:picLocks noChangeAspect="1"/>
          </p:cNvPicPr>
          <p:nvPr/>
        </p:nvPicPr>
        <p:blipFill>
          <a:blip r:embed="rId2"/>
          <a:stretch>
            <a:fillRect/>
          </a:stretch>
        </p:blipFill>
        <p:spPr>
          <a:xfrm>
            <a:off x="453736" y="0"/>
            <a:ext cx="8955401" cy="5442509"/>
          </a:xfrm>
          <a:prstGeom prst="rect">
            <a:avLst/>
          </a:prstGeom>
        </p:spPr>
      </p:pic>
      <p:sp>
        <p:nvSpPr>
          <p:cNvPr id="5" name="文本框 4">
            <a:extLst>
              <a:ext uri="{FF2B5EF4-FFF2-40B4-BE49-F238E27FC236}">
                <a16:creationId xmlns:a16="http://schemas.microsoft.com/office/drawing/2014/main" id="{843B2155-448E-5400-4F7B-D14BA2DAD20F}"/>
              </a:ext>
            </a:extLst>
          </p:cNvPr>
          <p:cNvSpPr txBox="1"/>
          <p:nvPr/>
        </p:nvSpPr>
        <p:spPr>
          <a:xfrm>
            <a:off x="4931436" y="4549676"/>
            <a:ext cx="7260564" cy="2031325"/>
          </a:xfrm>
          <a:prstGeom prst="rect">
            <a:avLst/>
          </a:prstGeom>
          <a:noFill/>
        </p:spPr>
        <p:txBody>
          <a:bodyPr wrap="square" rtlCol="0">
            <a:spAutoFit/>
          </a:bodyPr>
          <a:lstStyle/>
          <a:p>
            <a:r>
              <a:rPr lang="en-US" altLang="zh-CN" dirty="0"/>
              <a:t>OHCs</a:t>
            </a:r>
            <a:r>
              <a:rPr lang="zh-CN" altLang="en-US" dirty="0"/>
              <a:t>中的健康信息搜寻方式对患者的领悟社会支持和领悟社会临场感有较强的影响，效应量中等，但对患者的感知反应性影响较弱，效应量较小。</a:t>
            </a:r>
            <a:endParaRPr lang="en-US" altLang="zh-CN" dirty="0"/>
          </a:p>
          <a:p>
            <a:r>
              <a:rPr lang="zh-CN" altLang="en-US" dirty="0"/>
              <a:t>关于在</a:t>
            </a:r>
            <a:r>
              <a:rPr lang="en-US" altLang="zh-CN" dirty="0"/>
              <a:t>OHCs</a:t>
            </a:r>
            <a:r>
              <a:rPr lang="zh-CN" altLang="en-US" dirty="0"/>
              <a:t>中寻求健康信息的有效性，其对患者的领悟社会支持和反应性的影响大小均为中等，而其对患者感知到的社会存在的影响较小。</a:t>
            </a:r>
            <a:endParaRPr lang="en-US" altLang="zh-CN" dirty="0"/>
          </a:p>
          <a:p>
            <a:r>
              <a:rPr lang="zh-CN" altLang="en-US" dirty="0"/>
              <a:t>患者感知到的社会临场感和反应性对患者依从性的影响较弱，且效应量较小。同时，领悟社会支持对患者依从性的影响具有中等效应量。</a:t>
            </a:r>
          </a:p>
        </p:txBody>
      </p:sp>
      <p:sp>
        <p:nvSpPr>
          <p:cNvPr id="4" name="文本框 3">
            <a:extLst>
              <a:ext uri="{FF2B5EF4-FFF2-40B4-BE49-F238E27FC236}">
                <a16:creationId xmlns:a16="http://schemas.microsoft.com/office/drawing/2014/main" id="{33B508FD-9833-CCDC-4464-86A08214875C}"/>
              </a:ext>
            </a:extLst>
          </p:cNvPr>
          <p:cNvSpPr txBox="1"/>
          <p:nvPr/>
        </p:nvSpPr>
        <p:spPr>
          <a:xfrm>
            <a:off x="10027311" y="993571"/>
            <a:ext cx="2093975" cy="1754326"/>
          </a:xfrm>
          <a:prstGeom prst="rect">
            <a:avLst/>
          </a:prstGeom>
          <a:noFill/>
        </p:spPr>
        <p:txBody>
          <a:bodyPr wrap="square">
            <a:spAutoFit/>
          </a:bodyPr>
          <a:lstStyle/>
          <a:p>
            <a:r>
              <a:rPr lang="en-US" altLang="zh-CN" dirty="0"/>
              <a:t>insignificant: ƒ2&lt;0.020; small: 0.020≤ƒ2&lt;0.150; medium:0.150≤ƒ2&lt;0.300; and large: ƒ2≥0.350</a:t>
            </a:r>
          </a:p>
        </p:txBody>
      </p:sp>
    </p:spTree>
    <p:extLst>
      <p:ext uri="{BB962C8B-B14F-4D97-AF65-F5344CB8AC3E}">
        <p14:creationId xmlns:p14="http://schemas.microsoft.com/office/powerpoint/2010/main" val="20186433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8C2003A-BF06-C02C-2162-04E104A7D460}"/>
              </a:ext>
            </a:extLst>
          </p:cNvPr>
          <p:cNvSpPr txBox="1"/>
          <p:nvPr/>
        </p:nvSpPr>
        <p:spPr>
          <a:xfrm>
            <a:off x="577901" y="380390"/>
            <a:ext cx="11002061" cy="5909310"/>
          </a:xfrm>
          <a:prstGeom prst="rect">
            <a:avLst/>
          </a:prstGeom>
          <a:noFill/>
        </p:spPr>
        <p:txBody>
          <a:bodyPr wrap="square" rtlCol="0">
            <a:spAutoFit/>
          </a:bodyPr>
          <a:lstStyle/>
          <a:p>
            <a:r>
              <a:rPr lang="en-US" altLang="zh-CN" dirty="0"/>
              <a:t>Discussion</a:t>
            </a:r>
          </a:p>
          <a:p>
            <a:endParaRPr lang="en-US" altLang="zh-CN" dirty="0"/>
          </a:p>
          <a:p>
            <a:r>
              <a:rPr lang="zh-CN" altLang="en-US" dirty="0"/>
              <a:t>结论</a:t>
            </a:r>
            <a:endParaRPr lang="en-US" altLang="zh-CN" dirty="0"/>
          </a:p>
          <a:p>
            <a:r>
              <a:rPr lang="zh-CN" altLang="en-US" dirty="0"/>
              <a:t>本研究提出了一个研究模型来证实患者通过</a:t>
            </a:r>
            <a:r>
              <a:rPr lang="en-US" altLang="zh-CN" dirty="0"/>
              <a:t>OHCs</a:t>
            </a:r>
            <a:r>
              <a:rPr lang="zh-CN" altLang="en-US" dirty="0"/>
              <a:t>寻求健康信息的</a:t>
            </a:r>
            <a:r>
              <a:rPr lang="zh-CN" altLang="en-US" b="1" dirty="0"/>
              <a:t>方式和效果</a:t>
            </a:r>
            <a:r>
              <a:rPr lang="zh-CN" altLang="en-US" dirty="0"/>
              <a:t>均通过其感知到的社会支持、社会临场感和来自</a:t>
            </a:r>
            <a:r>
              <a:rPr lang="en-US" altLang="zh-CN" dirty="0"/>
              <a:t>OHCs</a:t>
            </a:r>
            <a:r>
              <a:rPr lang="zh-CN" altLang="en-US" dirty="0"/>
              <a:t>和其他用户的反应性的</a:t>
            </a:r>
            <a:r>
              <a:rPr lang="zh-CN" altLang="en-US" b="1" dirty="0"/>
              <a:t>中介作用</a:t>
            </a:r>
            <a:r>
              <a:rPr lang="zh-CN" altLang="en-US" dirty="0"/>
              <a:t>对其依从性产生</a:t>
            </a:r>
            <a:r>
              <a:rPr lang="zh-CN" altLang="en-US" b="1" dirty="0"/>
              <a:t>积极影响</a:t>
            </a:r>
            <a:r>
              <a:rPr lang="zh-CN" altLang="en-US" dirty="0"/>
              <a:t>，其中提高有效性是提高患者依从性的首选视角。</a:t>
            </a:r>
            <a:endParaRPr lang="en-US" altLang="zh-CN" dirty="0"/>
          </a:p>
          <a:p>
            <a:r>
              <a:rPr lang="zh-CN" altLang="en-US" dirty="0"/>
              <a:t>并为我国患者、医生和</a:t>
            </a:r>
            <a:r>
              <a:rPr lang="en-US" altLang="zh-CN" dirty="0"/>
              <a:t>OHC</a:t>
            </a:r>
            <a:r>
              <a:rPr lang="zh-CN" altLang="en-US" dirty="0"/>
              <a:t>服务提供商提供建议，帮助通过</a:t>
            </a:r>
            <a:r>
              <a:rPr lang="en-US" altLang="zh-CN" dirty="0"/>
              <a:t>OHCs</a:t>
            </a:r>
            <a:r>
              <a:rPr lang="zh-CN" altLang="en-US" dirty="0"/>
              <a:t>引导患者健康相关行为，以提高患者依从性、患者满意度、治疗效率和健康结果。</a:t>
            </a:r>
            <a:endParaRPr lang="en-US" altLang="zh-CN" dirty="0"/>
          </a:p>
          <a:p>
            <a:endParaRPr lang="en-US" altLang="zh-CN" dirty="0"/>
          </a:p>
          <a:p>
            <a:endParaRPr lang="en-US" altLang="zh-CN" dirty="0"/>
          </a:p>
          <a:p>
            <a:r>
              <a:rPr lang="zh-CN" altLang="en-US" dirty="0"/>
              <a:t>局限与展望</a:t>
            </a:r>
            <a:endParaRPr lang="en-US" altLang="zh-CN" dirty="0"/>
          </a:p>
          <a:p>
            <a:endParaRPr lang="en-US" altLang="zh-CN" dirty="0"/>
          </a:p>
          <a:p>
            <a:r>
              <a:rPr lang="zh-CN" altLang="en-US" dirty="0"/>
              <a:t>（</a:t>
            </a:r>
            <a:r>
              <a:rPr lang="en-US" altLang="zh-CN" dirty="0"/>
              <a:t>1</a:t>
            </a:r>
            <a:r>
              <a:rPr lang="zh-CN" altLang="en-US" dirty="0"/>
              <a:t>）除了社会因素，还可以考虑从</a:t>
            </a:r>
            <a:r>
              <a:rPr lang="zh-CN" altLang="en-US" b="1" dirty="0"/>
              <a:t>其他角度</a:t>
            </a:r>
            <a:r>
              <a:rPr lang="zh-CN" altLang="en-US" dirty="0"/>
              <a:t>探讨如何通过</a:t>
            </a:r>
            <a:r>
              <a:rPr lang="en-US" altLang="zh-CN" dirty="0"/>
              <a:t>OHCs</a:t>
            </a:r>
            <a:r>
              <a:rPr lang="zh-CN" altLang="en-US" dirty="0"/>
              <a:t>引导患者的健康信息寻求行为</a:t>
            </a:r>
            <a:endParaRPr lang="en-US" altLang="zh-CN" dirty="0"/>
          </a:p>
          <a:p>
            <a:r>
              <a:rPr lang="zh-CN" altLang="en-US" dirty="0"/>
              <a:t>（</a:t>
            </a:r>
            <a:r>
              <a:rPr lang="en-US" altLang="zh-CN" dirty="0"/>
              <a:t>2</a:t>
            </a:r>
            <a:r>
              <a:rPr lang="zh-CN" altLang="en-US" dirty="0"/>
              <a:t>）本研究关注的是</a:t>
            </a:r>
            <a:r>
              <a:rPr lang="zh-CN" altLang="en-US" b="1" dirty="0"/>
              <a:t>广义</a:t>
            </a:r>
            <a:r>
              <a:rPr lang="zh-CN" altLang="en-US" dirty="0"/>
              <a:t>的患者健康信息寻求行为的方式和效果，而忽视了患者健康信息寻求行为的类型。事实上，不同健康信息搜寻行为习惯的患者可能会采取不同的方式，并取得不同程度的效果。</a:t>
            </a:r>
            <a:endParaRPr lang="en-US" altLang="zh-CN" dirty="0"/>
          </a:p>
          <a:p>
            <a:r>
              <a:rPr lang="zh-CN" altLang="en-US" dirty="0"/>
              <a:t>（</a:t>
            </a:r>
            <a:r>
              <a:rPr lang="en-US" altLang="zh-CN" dirty="0"/>
              <a:t>3</a:t>
            </a:r>
            <a:r>
              <a:rPr lang="zh-CN" altLang="en-US" dirty="0"/>
              <a:t>）</a:t>
            </a:r>
            <a:r>
              <a:rPr lang="zh-CN" altLang="en-US" b="1" dirty="0"/>
              <a:t>不同潜在疾病</a:t>
            </a:r>
            <a:r>
              <a:rPr lang="zh-CN" altLang="en-US" dirty="0"/>
              <a:t>的患者可能关注不同的主题。因此，在未来的研究中，我们可以在糖尿病等特定疾病的情境下考察基于网络的健康信息行为。</a:t>
            </a:r>
            <a:endParaRPr lang="en-US" altLang="zh-CN" dirty="0"/>
          </a:p>
          <a:p>
            <a:r>
              <a:rPr lang="zh-CN" altLang="en-US" dirty="0"/>
              <a:t>（</a:t>
            </a:r>
            <a:r>
              <a:rPr lang="en-US" altLang="zh-CN" dirty="0"/>
              <a:t>4</a:t>
            </a:r>
            <a:r>
              <a:rPr lang="zh-CN" altLang="en-US" dirty="0"/>
              <a:t>）在中国背景下收集的</a:t>
            </a:r>
            <a:r>
              <a:rPr lang="zh-CN" altLang="en-US" b="1" dirty="0"/>
              <a:t>横截面调查数据</a:t>
            </a:r>
            <a:r>
              <a:rPr lang="zh-CN" altLang="en-US" dirty="0"/>
              <a:t>来检验假设，但没有进行</a:t>
            </a:r>
            <a:r>
              <a:rPr lang="zh-CN" altLang="en-US" b="1" dirty="0"/>
              <a:t>外部验证</a:t>
            </a:r>
            <a:r>
              <a:rPr lang="zh-CN" altLang="en-US" dirty="0"/>
              <a:t>，因此模型的可推广性有待进一步确定</a:t>
            </a:r>
            <a:endParaRPr lang="en-US" altLang="zh-CN" dirty="0"/>
          </a:p>
          <a:p>
            <a:r>
              <a:rPr lang="zh-CN" altLang="en-US" dirty="0"/>
              <a:t>研究模式需要在中国之外进行考察，探索其他国家和地区与中国的异同。</a:t>
            </a:r>
            <a:endParaRPr lang="en-US" altLang="zh-CN" dirty="0"/>
          </a:p>
          <a:p>
            <a:r>
              <a:rPr lang="zh-CN" altLang="en-US" dirty="0"/>
              <a:t>没有捕捉到参与者行为和态度在纵面上的</a:t>
            </a:r>
            <a:r>
              <a:rPr lang="zh-CN" altLang="en-US" b="1" dirty="0"/>
              <a:t>动态变化</a:t>
            </a:r>
            <a:r>
              <a:rPr lang="zh-CN" altLang="en-US" dirty="0"/>
              <a:t>，时间顺序值得商榷。</a:t>
            </a:r>
            <a:endParaRPr lang="en-US" altLang="zh-CN" dirty="0"/>
          </a:p>
        </p:txBody>
      </p:sp>
    </p:spTree>
    <p:extLst>
      <p:ext uri="{BB962C8B-B14F-4D97-AF65-F5344CB8AC3E}">
        <p14:creationId xmlns:p14="http://schemas.microsoft.com/office/powerpoint/2010/main" val="3907374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0FCF6BB-F86F-7E62-C4BC-70DAA1510933}"/>
              </a:ext>
            </a:extLst>
          </p:cNvPr>
          <p:cNvPicPr>
            <a:picLocks noChangeAspect="1"/>
          </p:cNvPicPr>
          <p:nvPr/>
        </p:nvPicPr>
        <p:blipFill>
          <a:blip r:embed="rId2"/>
          <a:stretch>
            <a:fillRect/>
          </a:stretch>
        </p:blipFill>
        <p:spPr>
          <a:xfrm>
            <a:off x="3532202" y="0"/>
            <a:ext cx="6944204" cy="6858000"/>
          </a:xfrm>
          <a:prstGeom prst="rect">
            <a:avLst/>
          </a:prstGeom>
        </p:spPr>
      </p:pic>
      <p:sp>
        <p:nvSpPr>
          <p:cNvPr id="4" name="文本框 3">
            <a:extLst>
              <a:ext uri="{FF2B5EF4-FFF2-40B4-BE49-F238E27FC236}">
                <a16:creationId xmlns:a16="http://schemas.microsoft.com/office/drawing/2014/main" id="{0821F130-2F6F-D050-7B9E-9E2F1DA48AF1}"/>
              </a:ext>
            </a:extLst>
          </p:cNvPr>
          <p:cNvSpPr txBox="1"/>
          <p:nvPr/>
        </p:nvSpPr>
        <p:spPr>
          <a:xfrm>
            <a:off x="751636" y="519062"/>
            <a:ext cx="2576779" cy="1477328"/>
          </a:xfrm>
          <a:prstGeom prst="rect">
            <a:avLst/>
          </a:prstGeom>
          <a:noFill/>
        </p:spPr>
        <p:txBody>
          <a:bodyPr wrap="square">
            <a:spAutoFit/>
          </a:bodyPr>
          <a:lstStyle/>
          <a:p>
            <a:r>
              <a:rPr lang="en-US" altLang="zh-CN" dirty="0"/>
              <a:t>2020</a:t>
            </a:r>
            <a:r>
              <a:rPr lang="zh-CN" altLang="en-US" dirty="0"/>
              <a:t>年至</a:t>
            </a:r>
            <a:r>
              <a:rPr lang="en-US" altLang="zh-CN" dirty="0"/>
              <a:t>2021</a:t>
            </a:r>
            <a:r>
              <a:rPr lang="zh-CN" altLang="en-US" dirty="0"/>
              <a:t>年有亲密伴侣暴力经历的妇女中</a:t>
            </a:r>
            <a:r>
              <a:rPr lang="en-US" altLang="zh-CN" dirty="0"/>
              <a:t>Reddit</a:t>
            </a:r>
            <a:r>
              <a:rPr lang="zh-CN" altLang="en-US" dirty="0"/>
              <a:t>后筛查的</a:t>
            </a:r>
            <a:r>
              <a:rPr lang="en-US" altLang="zh-CN" dirty="0"/>
              <a:t>PRISMA (</a:t>
            </a:r>
            <a:r>
              <a:rPr lang="zh-CN" altLang="en-US" dirty="0"/>
              <a:t>系统评价和</a:t>
            </a:r>
            <a:r>
              <a:rPr lang="en-US" altLang="zh-CN" dirty="0"/>
              <a:t>Meta</a:t>
            </a:r>
            <a:r>
              <a:rPr lang="zh-CN" altLang="en-US" dirty="0"/>
              <a:t>分析的首选报告条目</a:t>
            </a:r>
            <a:r>
              <a:rPr lang="en-US" altLang="zh-CN" dirty="0"/>
              <a:t>)</a:t>
            </a:r>
            <a:r>
              <a:rPr lang="zh-CN" altLang="en-US" dirty="0"/>
              <a:t>流程图。</a:t>
            </a:r>
          </a:p>
        </p:txBody>
      </p:sp>
      <p:sp>
        <p:nvSpPr>
          <p:cNvPr id="6" name="文本框 5">
            <a:extLst>
              <a:ext uri="{FF2B5EF4-FFF2-40B4-BE49-F238E27FC236}">
                <a16:creationId xmlns:a16="http://schemas.microsoft.com/office/drawing/2014/main" id="{ECC71E8F-B7D0-FD4D-E4E6-576BBB98BD56}"/>
              </a:ext>
            </a:extLst>
          </p:cNvPr>
          <p:cNvSpPr txBox="1"/>
          <p:nvPr/>
        </p:nvSpPr>
        <p:spPr>
          <a:xfrm>
            <a:off x="751636" y="2602915"/>
            <a:ext cx="2913278" cy="1200329"/>
          </a:xfrm>
          <a:prstGeom prst="rect">
            <a:avLst/>
          </a:prstGeom>
          <a:noFill/>
        </p:spPr>
        <p:txBody>
          <a:bodyPr wrap="square">
            <a:spAutoFit/>
          </a:bodyPr>
          <a:lstStyle/>
          <a:p>
            <a:r>
              <a:rPr lang="zh-CN" altLang="en-US" dirty="0"/>
              <a:t>PRISMA (Preferred Reporting Items for Systematic Reviews and Meta-Analyses) </a:t>
            </a:r>
            <a:r>
              <a:rPr lang="en-US" altLang="zh-CN" dirty="0"/>
              <a:t>flowchart</a:t>
            </a:r>
            <a:endParaRPr lang="zh-CN" altLang="en-US" dirty="0"/>
          </a:p>
        </p:txBody>
      </p:sp>
    </p:spTree>
    <p:extLst>
      <p:ext uri="{BB962C8B-B14F-4D97-AF65-F5344CB8AC3E}">
        <p14:creationId xmlns:p14="http://schemas.microsoft.com/office/powerpoint/2010/main" val="1678611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3197D1A-B435-B545-9BF7-FA8AAF6962E2}"/>
              </a:ext>
            </a:extLst>
          </p:cNvPr>
          <p:cNvSpPr txBox="1"/>
          <p:nvPr/>
        </p:nvSpPr>
        <p:spPr>
          <a:xfrm>
            <a:off x="416412" y="1305341"/>
            <a:ext cx="11152909" cy="4708981"/>
          </a:xfrm>
          <a:prstGeom prst="rect">
            <a:avLst/>
          </a:prstGeom>
          <a:noFill/>
        </p:spPr>
        <p:txBody>
          <a:bodyPr wrap="square" rtlCol="0">
            <a:spAutoFit/>
          </a:bodyPr>
          <a:lstStyle/>
          <a:p>
            <a:r>
              <a:rPr lang="zh-CN" altLang="en-US" sz="2400" b="1" dirty="0"/>
              <a:t>数据标注</a:t>
            </a:r>
            <a:r>
              <a:rPr lang="en-US" altLang="zh-CN" sz="2400" b="1" dirty="0"/>
              <a:t> </a:t>
            </a:r>
          </a:p>
          <a:p>
            <a:endParaRPr lang="en-US" altLang="zh-CN" b="1" dirty="0"/>
          </a:p>
          <a:p>
            <a:r>
              <a:rPr lang="en-US" altLang="zh-CN" dirty="0"/>
              <a:t>Excel</a:t>
            </a:r>
          </a:p>
          <a:p>
            <a:r>
              <a:rPr lang="zh-CN" altLang="en-US" dirty="0"/>
              <a:t>第一作者创建编码手册（</a:t>
            </a:r>
            <a:r>
              <a:rPr lang="en-US" altLang="zh-CN" dirty="0"/>
              <a:t>codebook</a:t>
            </a:r>
            <a:r>
              <a:rPr lang="zh-CN" altLang="en-US" dirty="0"/>
              <a:t>）来指导标注过程</a:t>
            </a:r>
            <a:endParaRPr lang="en-US" altLang="zh-CN" dirty="0"/>
          </a:p>
          <a:p>
            <a:r>
              <a:rPr lang="en-US" altLang="zh-CN" dirty="0"/>
              <a:t>*2</a:t>
            </a:r>
            <a:r>
              <a:rPr lang="zh-CN" altLang="en-US" dirty="0"/>
              <a:t>名护理研究者对数据集进行了标注，并与另外</a:t>
            </a:r>
            <a:r>
              <a:rPr lang="en-US" altLang="zh-CN" dirty="0"/>
              <a:t>2</a:t>
            </a:r>
            <a:r>
              <a:rPr lang="zh-CN" altLang="en-US" dirty="0"/>
              <a:t>名本科生进行交叉核对</a:t>
            </a:r>
            <a:endParaRPr lang="en-US" altLang="zh-CN" dirty="0"/>
          </a:p>
          <a:p>
            <a:r>
              <a:rPr lang="zh-CN" altLang="en-US" dirty="0"/>
              <a:t>内容模糊不清或信息不明确的帖子由第一作者</a:t>
            </a:r>
            <a:r>
              <a:rPr lang="en-US" altLang="zh-CN" dirty="0"/>
              <a:t>( VH )</a:t>
            </a:r>
            <a:r>
              <a:rPr lang="zh-CN" altLang="en-US" dirty="0"/>
              <a:t>进一步筛选，并由</a:t>
            </a:r>
            <a:r>
              <a:rPr lang="en-US" altLang="zh-CN" dirty="0"/>
              <a:t>IPV</a:t>
            </a:r>
            <a:r>
              <a:rPr lang="zh-CN" altLang="en-US" dirty="0"/>
              <a:t>领域专家</a:t>
            </a:r>
            <a:r>
              <a:rPr lang="en-US" altLang="zh-CN" dirty="0"/>
              <a:t>( RC</a:t>
            </a:r>
            <a:r>
              <a:rPr lang="zh-CN" altLang="en-US" dirty="0"/>
              <a:t>和</a:t>
            </a:r>
            <a:r>
              <a:rPr lang="en-US" altLang="zh-CN" dirty="0"/>
              <a:t>JCC)</a:t>
            </a:r>
            <a:r>
              <a:rPr lang="zh-CN" altLang="en-US" dirty="0"/>
              <a:t>进行验证。</a:t>
            </a:r>
            <a:endParaRPr lang="en-US" altLang="zh-CN" dirty="0"/>
          </a:p>
          <a:p>
            <a:endParaRPr lang="en-US" altLang="zh-CN" dirty="0"/>
          </a:p>
          <a:p>
            <a:r>
              <a:rPr lang="en-US" altLang="zh-CN" dirty="0"/>
              <a:t>*</a:t>
            </a:r>
            <a:r>
              <a:rPr lang="zh-CN" altLang="en-US" dirty="0"/>
              <a:t>确保编码数据集的可靠性</a:t>
            </a:r>
            <a:r>
              <a:rPr lang="en-US" altLang="zh-CN" dirty="0"/>
              <a:t>——SPSS</a:t>
            </a:r>
            <a:r>
              <a:rPr lang="zh-CN" altLang="en-US" dirty="0"/>
              <a:t>计算</a:t>
            </a:r>
            <a:r>
              <a:rPr lang="en-US" altLang="zh-CN" b="1" dirty="0"/>
              <a:t>Cohen k</a:t>
            </a:r>
            <a:r>
              <a:rPr lang="zh-CN" altLang="en-US" dirty="0"/>
              <a:t>。获得的</a:t>
            </a:r>
            <a:r>
              <a:rPr lang="en-US" altLang="zh-CN" dirty="0"/>
              <a:t>Cohen k</a:t>
            </a:r>
            <a:r>
              <a:rPr lang="zh-CN" altLang="en-US" dirty="0"/>
              <a:t>一致性为</a:t>
            </a:r>
            <a:r>
              <a:rPr lang="en-US" altLang="zh-CN" dirty="0"/>
              <a:t>0.66</a:t>
            </a:r>
            <a:r>
              <a:rPr lang="zh-CN" altLang="en-US" dirty="0"/>
              <a:t>，这表明注释者之间具有实质性的一致性。</a:t>
            </a:r>
            <a:endParaRPr lang="en-US" altLang="zh-CN" dirty="0"/>
          </a:p>
          <a:p>
            <a:endParaRPr lang="en-US" altLang="zh-CN" dirty="0"/>
          </a:p>
          <a:p>
            <a:endParaRPr lang="en-US" altLang="zh-CN" dirty="0"/>
          </a:p>
          <a:p>
            <a:endParaRPr lang="zh-CN" altLang="en-US" dirty="0"/>
          </a:p>
          <a:p>
            <a:r>
              <a:rPr lang="zh-CN" altLang="en-US" sz="2400" b="1" dirty="0"/>
              <a:t>描述性统计</a:t>
            </a:r>
            <a:endParaRPr lang="en-US" altLang="zh-CN" sz="2400" b="1" dirty="0"/>
          </a:p>
          <a:p>
            <a:r>
              <a:rPr lang="zh-CN" altLang="en-US" dirty="0"/>
              <a:t>使用描述性统计</a:t>
            </a:r>
            <a:r>
              <a:rPr lang="en-US" altLang="zh-CN" dirty="0"/>
              <a:t>(</a:t>
            </a:r>
            <a:r>
              <a:rPr lang="zh-CN" altLang="en-US" dirty="0"/>
              <a:t>即</a:t>
            </a:r>
            <a:r>
              <a:rPr lang="zh-CN" altLang="en-US" b="1" dirty="0"/>
              <a:t>频率</a:t>
            </a:r>
            <a:r>
              <a:rPr lang="zh-CN" altLang="en-US" dirty="0"/>
              <a:t>和</a:t>
            </a:r>
            <a:r>
              <a:rPr lang="zh-CN" altLang="en-US" b="1" dirty="0"/>
              <a:t>百分比</a:t>
            </a:r>
            <a:r>
              <a:rPr lang="en-US" altLang="zh-CN" dirty="0"/>
              <a:t>)</a:t>
            </a:r>
            <a:r>
              <a:rPr lang="zh-CN" altLang="en-US" dirty="0"/>
              <a:t>对帮助类型</a:t>
            </a:r>
            <a:r>
              <a:rPr lang="en-US" altLang="zh-CN" dirty="0"/>
              <a:t>(</a:t>
            </a:r>
            <a:r>
              <a:rPr lang="zh-CN" altLang="en-US" dirty="0"/>
              <a:t>即信息与情感</a:t>
            </a:r>
            <a:r>
              <a:rPr lang="en-US" altLang="zh-CN" dirty="0"/>
              <a:t>)</a:t>
            </a:r>
            <a:r>
              <a:rPr lang="zh-CN" altLang="en-US" dirty="0"/>
              <a:t>、社交提议和经验分享进行了量化。</a:t>
            </a:r>
            <a:endParaRPr lang="en-US" altLang="zh-CN" dirty="0"/>
          </a:p>
          <a:p>
            <a:endParaRPr lang="en-US" altLang="zh-CN" dirty="0"/>
          </a:p>
          <a:p>
            <a:endParaRPr lang="zh-CN" altLang="en-US" dirty="0"/>
          </a:p>
        </p:txBody>
      </p:sp>
    </p:spTree>
    <p:extLst>
      <p:ext uri="{BB962C8B-B14F-4D97-AF65-F5344CB8AC3E}">
        <p14:creationId xmlns:p14="http://schemas.microsoft.com/office/powerpoint/2010/main" val="3382816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67C57BF3-E893-CD6D-B0DD-348B3B3DCE8D}"/>
              </a:ext>
            </a:extLst>
          </p:cNvPr>
          <p:cNvPicPr>
            <a:picLocks noChangeAspect="1"/>
          </p:cNvPicPr>
          <p:nvPr/>
        </p:nvPicPr>
        <p:blipFill>
          <a:blip r:embed="rId2"/>
          <a:stretch>
            <a:fillRect/>
          </a:stretch>
        </p:blipFill>
        <p:spPr>
          <a:xfrm>
            <a:off x="3102086" y="0"/>
            <a:ext cx="8521878" cy="6858000"/>
          </a:xfrm>
          <a:prstGeom prst="rect">
            <a:avLst/>
          </a:prstGeom>
        </p:spPr>
      </p:pic>
      <p:sp>
        <p:nvSpPr>
          <p:cNvPr id="5" name="文本框 4">
            <a:extLst>
              <a:ext uri="{FF2B5EF4-FFF2-40B4-BE49-F238E27FC236}">
                <a16:creationId xmlns:a16="http://schemas.microsoft.com/office/drawing/2014/main" id="{BC8C6524-FEED-532A-62F4-32F3232C0561}"/>
              </a:ext>
            </a:extLst>
          </p:cNvPr>
          <p:cNvSpPr txBox="1"/>
          <p:nvPr/>
        </p:nvSpPr>
        <p:spPr>
          <a:xfrm>
            <a:off x="487568" y="947375"/>
            <a:ext cx="2147455" cy="369332"/>
          </a:xfrm>
          <a:prstGeom prst="rect">
            <a:avLst/>
          </a:prstGeom>
          <a:noFill/>
        </p:spPr>
        <p:txBody>
          <a:bodyPr wrap="square" rtlCol="0">
            <a:spAutoFit/>
          </a:bodyPr>
          <a:lstStyle/>
          <a:p>
            <a:r>
              <a:rPr lang="zh-CN" altLang="en-US" dirty="0"/>
              <a:t>获得的建议类型</a:t>
            </a:r>
          </a:p>
        </p:txBody>
      </p:sp>
      <mc:AlternateContent xmlns:mc="http://schemas.openxmlformats.org/markup-compatibility/2006" xmlns:p14="http://schemas.microsoft.com/office/powerpoint/2010/main">
        <mc:Choice Requires="p14">
          <p:contentPart p14:bwMode="auto" r:id="rId3">
            <p14:nvContentPartPr>
              <p14:cNvPr id="8" name="墨迹 7">
                <a:extLst>
                  <a:ext uri="{FF2B5EF4-FFF2-40B4-BE49-F238E27FC236}">
                    <a16:creationId xmlns:a16="http://schemas.microsoft.com/office/drawing/2014/main" id="{731D6F3D-ADCD-A0C5-223E-B6642878A069}"/>
                  </a:ext>
                </a:extLst>
              </p14:cNvPr>
              <p14:cNvContentPartPr/>
              <p14:nvPr/>
            </p14:nvContentPartPr>
            <p14:xfrm>
              <a:off x="4037602" y="3357547"/>
              <a:ext cx="360" cy="360"/>
            </p14:xfrm>
          </p:contentPart>
        </mc:Choice>
        <mc:Fallback xmlns="">
          <p:pic>
            <p:nvPicPr>
              <p:cNvPr id="8" name="墨迹 7">
                <a:extLst>
                  <a:ext uri="{FF2B5EF4-FFF2-40B4-BE49-F238E27FC236}">
                    <a16:creationId xmlns:a16="http://schemas.microsoft.com/office/drawing/2014/main" id="{731D6F3D-ADCD-A0C5-223E-B6642878A069}"/>
                  </a:ext>
                </a:extLst>
              </p:cNvPr>
              <p:cNvPicPr/>
              <p:nvPr/>
            </p:nvPicPr>
            <p:blipFill>
              <a:blip r:embed="rId4"/>
              <a:stretch>
                <a:fillRect/>
              </a:stretch>
            </p:blipFill>
            <p:spPr>
              <a:xfrm>
                <a:off x="4031482" y="335142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墨迹 8">
                <a:extLst>
                  <a:ext uri="{FF2B5EF4-FFF2-40B4-BE49-F238E27FC236}">
                    <a16:creationId xmlns:a16="http://schemas.microsoft.com/office/drawing/2014/main" id="{097A7C8A-2703-A081-5AD8-A66126A38AD1}"/>
                  </a:ext>
                </a:extLst>
              </p14:cNvPr>
              <p14:cNvContentPartPr/>
              <p14:nvPr/>
            </p14:nvContentPartPr>
            <p14:xfrm>
              <a:off x="4352602" y="2984587"/>
              <a:ext cx="360" cy="360"/>
            </p14:xfrm>
          </p:contentPart>
        </mc:Choice>
        <mc:Fallback xmlns="">
          <p:pic>
            <p:nvPicPr>
              <p:cNvPr id="9" name="墨迹 8">
                <a:extLst>
                  <a:ext uri="{FF2B5EF4-FFF2-40B4-BE49-F238E27FC236}">
                    <a16:creationId xmlns:a16="http://schemas.microsoft.com/office/drawing/2014/main" id="{097A7C8A-2703-A081-5AD8-A66126A38AD1}"/>
                  </a:ext>
                </a:extLst>
              </p:cNvPr>
              <p:cNvPicPr/>
              <p:nvPr/>
            </p:nvPicPr>
            <p:blipFill>
              <a:blip r:embed="rId4"/>
              <a:stretch>
                <a:fillRect/>
              </a:stretch>
            </p:blipFill>
            <p:spPr>
              <a:xfrm>
                <a:off x="4346482" y="297846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0" name="墨迹 9">
                <a:extLst>
                  <a:ext uri="{FF2B5EF4-FFF2-40B4-BE49-F238E27FC236}">
                    <a16:creationId xmlns:a16="http://schemas.microsoft.com/office/drawing/2014/main" id="{61723C43-3E8C-8443-067C-213F25377065}"/>
                  </a:ext>
                </a:extLst>
              </p14:cNvPr>
              <p14:cNvContentPartPr/>
              <p14:nvPr/>
            </p14:nvContentPartPr>
            <p14:xfrm>
              <a:off x="4418482" y="2984587"/>
              <a:ext cx="360" cy="360"/>
            </p14:xfrm>
          </p:contentPart>
        </mc:Choice>
        <mc:Fallback xmlns="">
          <p:pic>
            <p:nvPicPr>
              <p:cNvPr id="10" name="墨迹 9">
                <a:extLst>
                  <a:ext uri="{FF2B5EF4-FFF2-40B4-BE49-F238E27FC236}">
                    <a16:creationId xmlns:a16="http://schemas.microsoft.com/office/drawing/2014/main" id="{61723C43-3E8C-8443-067C-213F25377065}"/>
                  </a:ext>
                </a:extLst>
              </p:cNvPr>
              <p:cNvPicPr/>
              <p:nvPr/>
            </p:nvPicPr>
            <p:blipFill>
              <a:blip r:embed="rId4"/>
              <a:stretch>
                <a:fillRect/>
              </a:stretch>
            </p:blipFill>
            <p:spPr>
              <a:xfrm>
                <a:off x="4412362" y="297846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1" name="墨迹 10">
                <a:extLst>
                  <a:ext uri="{FF2B5EF4-FFF2-40B4-BE49-F238E27FC236}">
                    <a16:creationId xmlns:a16="http://schemas.microsoft.com/office/drawing/2014/main" id="{98B4BCF9-79F4-0B58-9ECD-F948F85BC4CC}"/>
                  </a:ext>
                </a:extLst>
              </p14:cNvPr>
              <p14:cNvContentPartPr/>
              <p14:nvPr/>
            </p14:nvContentPartPr>
            <p14:xfrm>
              <a:off x="4579402" y="1316707"/>
              <a:ext cx="360" cy="360"/>
            </p14:xfrm>
          </p:contentPart>
        </mc:Choice>
        <mc:Fallback xmlns="">
          <p:pic>
            <p:nvPicPr>
              <p:cNvPr id="11" name="墨迹 10">
                <a:extLst>
                  <a:ext uri="{FF2B5EF4-FFF2-40B4-BE49-F238E27FC236}">
                    <a16:creationId xmlns:a16="http://schemas.microsoft.com/office/drawing/2014/main" id="{98B4BCF9-79F4-0B58-9ECD-F948F85BC4CC}"/>
                  </a:ext>
                </a:extLst>
              </p:cNvPr>
              <p:cNvPicPr/>
              <p:nvPr/>
            </p:nvPicPr>
            <p:blipFill>
              <a:blip r:embed="rId4"/>
              <a:stretch>
                <a:fillRect/>
              </a:stretch>
            </p:blipFill>
            <p:spPr>
              <a:xfrm>
                <a:off x="4573282" y="131058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2" name="墨迹 11">
                <a:extLst>
                  <a:ext uri="{FF2B5EF4-FFF2-40B4-BE49-F238E27FC236}">
                    <a16:creationId xmlns:a16="http://schemas.microsoft.com/office/drawing/2014/main" id="{0CB00D9C-4DDB-AA5F-7165-89C2D5E1BACF}"/>
                  </a:ext>
                </a:extLst>
              </p14:cNvPr>
              <p14:cNvContentPartPr/>
              <p14:nvPr/>
            </p14:nvContentPartPr>
            <p14:xfrm>
              <a:off x="4637722" y="1316707"/>
              <a:ext cx="360" cy="360"/>
            </p14:xfrm>
          </p:contentPart>
        </mc:Choice>
        <mc:Fallback xmlns="">
          <p:pic>
            <p:nvPicPr>
              <p:cNvPr id="12" name="墨迹 11">
                <a:extLst>
                  <a:ext uri="{FF2B5EF4-FFF2-40B4-BE49-F238E27FC236}">
                    <a16:creationId xmlns:a16="http://schemas.microsoft.com/office/drawing/2014/main" id="{0CB00D9C-4DDB-AA5F-7165-89C2D5E1BACF}"/>
                  </a:ext>
                </a:extLst>
              </p:cNvPr>
              <p:cNvPicPr/>
              <p:nvPr/>
            </p:nvPicPr>
            <p:blipFill>
              <a:blip r:embed="rId4"/>
              <a:stretch>
                <a:fillRect/>
              </a:stretch>
            </p:blipFill>
            <p:spPr>
              <a:xfrm>
                <a:off x="4631602" y="131058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5" name="墨迹 14">
                <a:extLst>
                  <a:ext uri="{FF2B5EF4-FFF2-40B4-BE49-F238E27FC236}">
                    <a16:creationId xmlns:a16="http://schemas.microsoft.com/office/drawing/2014/main" id="{0654AC4B-3A6B-97A8-23CD-EF7395319E7D}"/>
                  </a:ext>
                </a:extLst>
              </p14:cNvPr>
              <p14:cNvContentPartPr/>
              <p14:nvPr/>
            </p14:nvContentPartPr>
            <p14:xfrm>
              <a:off x="3789202" y="1506787"/>
              <a:ext cx="360" cy="360"/>
            </p14:xfrm>
          </p:contentPart>
        </mc:Choice>
        <mc:Fallback xmlns="">
          <p:pic>
            <p:nvPicPr>
              <p:cNvPr id="15" name="墨迹 14">
                <a:extLst>
                  <a:ext uri="{FF2B5EF4-FFF2-40B4-BE49-F238E27FC236}">
                    <a16:creationId xmlns:a16="http://schemas.microsoft.com/office/drawing/2014/main" id="{0654AC4B-3A6B-97A8-23CD-EF7395319E7D}"/>
                  </a:ext>
                </a:extLst>
              </p:cNvPr>
              <p:cNvPicPr/>
              <p:nvPr/>
            </p:nvPicPr>
            <p:blipFill>
              <a:blip r:embed="rId4"/>
              <a:stretch>
                <a:fillRect/>
              </a:stretch>
            </p:blipFill>
            <p:spPr>
              <a:xfrm>
                <a:off x="3783082" y="150066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6" name="墨迹 15">
                <a:extLst>
                  <a:ext uri="{FF2B5EF4-FFF2-40B4-BE49-F238E27FC236}">
                    <a16:creationId xmlns:a16="http://schemas.microsoft.com/office/drawing/2014/main" id="{B0983278-A0B4-12DF-6922-7EA89E31B598}"/>
                  </a:ext>
                </a:extLst>
              </p14:cNvPr>
              <p14:cNvContentPartPr/>
              <p14:nvPr/>
            </p14:nvContentPartPr>
            <p14:xfrm>
              <a:off x="3862282" y="1513987"/>
              <a:ext cx="360" cy="360"/>
            </p14:xfrm>
          </p:contentPart>
        </mc:Choice>
        <mc:Fallback xmlns="">
          <p:pic>
            <p:nvPicPr>
              <p:cNvPr id="16" name="墨迹 15">
                <a:extLst>
                  <a:ext uri="{FF2B5EF4-FFF2-40B4-BE49-F238E27FC236}">
                    <a16:creationId xmlns:a16="http://schemas.microsoft.com/office/drawing/2014/main" id="{B0983278-A0B4-12DF-6922-7EA89E31B598}"/>
                  </a:ext>
                </a:extLst>
              </p:cNvPr>
              <p:cNvPicPr/>
              <p:nvPr/>
            </p:nvPicPr>
            <p:blipFill>
              <a:blip r:embed="rId4"/>
              <a:stretch>
                <a:fillRect/>
              </a:stretch>
            </p:blipFill>
            <p:spPr>
              <a:xfrm>
                <a:off x="3856162" y="150786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7" name="墨迹 16">
                <a:extLst>
                  <a:ext uri="{FF2B5EF4-FFF2-40B4-BE49-F238E27FC236}">
                    <a16:creationId xmlns:a16="http://schemas.microsoft.com/office/drawing/2014/main" id="{7CB7A254-96B8-2B0E-80C9-0EBF90818046}"/>
                  </a:ext>
                </a:extLst>
              </p14:cNvPr>
              <p14:cNvContentPartPr/>
              <p14:nvPr/>
            </p14:nvContentPartPr>
            <p14:xfrm>
              <a:off x="3964522" y="1506787"/>
              <a:ext cx="360" cy="360"/>
            </p14:xfrm>
          </p:contentPart>
        </mc:Choice>
        <mc:Fallback xmlns="">
          <p:pic>
            <p:nvPicPr>
              <p:cNvPr id="17" name="墨迹 16">
                <a:extLst>
                  <a:ext uri="{FF2B5EF4-FFF2-40B4-BE49-F238E27FC236}">
                    <a16:creationId xmlns:a16="http://schemas.microsoft.com/office/drawing/2014/main" id="{7CB7A254-96B8-2B0E-80C9-0EBF90818046}"/>
                  </a:ext>
                </a:extLst>
              </p:cNvPr>
              <p:cNvPicPr/>
              <p:nvPr/>
            </p:nvPicPr>
            <p:blipFill>
              <a:blip r:embed="rId4"/>
              <a:stretch>
                <a:fillRect/>
              </a:stretch>
            </p:blipFill>
            <p:spPr>
              <a:xfrm>
                <a:off x="3958402" y="150066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8" name="墨迹 17">
                <a:extLst>
                  <a:ext uri="{FF2B5EF4-FFF2-40B4-BE49-F238E27FC236}">
                    <a16:creationId xmlns:a16="http://schemas.microsoft.com/office/drawing/2014/main" id="{F2CAAD4B-62EF-F94D-64DD-60AD5ECB72CC}"/>
                  </a:ext>
                </a:extLst>
              </p14:cNvPr>
              <p14:cNvContentPartPr/>
              <p14:nvPr/>
            </p14:nvContentPartPr>
            <p14:xfrm>
              <a:off x="4505962" y="2991787"/>
              <a:ext cx="360" cy="360"/>
            </p14:xfrm>
          </p:contentPart>
        </mc:Choice>
        <mc:Fallback xmlns="">
          <p:pic>
            <p:nvPicPr>
              <p:cNvPr id="18" name="墨迹 17">
                <a:extLst>
                  <a:ext uri="{FF2B5EF4-FFF2-40B4-BE49-F238E27FC236}">
                    <a16:creationId xmlns:a16="http://schemas.microsoft.com/office/drawing/2014/main" id="{F2CAAD4B-62EF-F94D-64DD-60AD5ECB72CC}"/>
                  </a:ext>
                </a:extLst>
              </p:cNvPr>
              <p:cNvPicPr/>
              <p:nvPr/>
            </p:nvPicPr>
            <p:blipFill>
              <a:blip r:embed="rId4"/>
              <a:stretch>
                <a:fillRect/>
              </a:stretch>
            </p:blipFill>
            <p:spPr>
              <a:xfrm>
                <a:off x="4499842" y="298566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9" name="墨迹 18">
                <a:extLst>
                  <a:ext uri="{FF2B5EF4-FFF2-40B4-BE49-F238E27FC236}">
                    <a16:creationId xmlns:a16="http://schemas.microsoft.com/office/drawing/2014/main" id="{75D6D137-C9D0-5931-8B7A-E28EAED62F4F}"/>
                  </a:ext>
                </a:extLst>
              </p14:cNvPr>
              <p14:cNvContentPartPr/>
              <p14:nvPr/>
            </p14:nvContentPartPr>
            <p14:xfrm>
              <a:off x="4564282" y="2984587"/>
              <a:ext cx="360" cy="360"/>
            </p14:xfrm>
          </p:contentPart>
        </mc:Choice>
        <mc:Fallback xmlns="">
          <p:pic>
            <p:nvPicPr>
              <p:cNvPr id="19" name="墨迹 18">
                <a:extLst>
                  <a:ext uri="{FF2B5EF4-FFF2-40B4-BE49-F238E27FC236}">
                    <a16:creationId xmlns:a16="http://schemas.microsoft.com/office/drawing/2014/main" id="{75D6D137-C9D0-5931-8B7A-E28EAED62F4F}"/>
                  </a:ext>
                </a:extLst>
              </p:cNvPr>
              <p:cNvPicPr/>
              <p:nvPr/>
            </p:nvPicPr>
            <p:blipFill>
              <a:blip r:embed="rId4"/>
              <a:stretch>
                <a:fillRect/>
              </a:stretch>
            </p:blipFill>
            <p:spPr>
              <a:xfrm>
                <a:off x="4558162" y="297846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0" name="墨迹 19">
                <a:extLst>
                  <a:ext uri="{FF2B5EF4-FFF2-40B4-BE49-F238E27FC236}">
                    <a16:creationId xmlns:a16="http://schemas.microsoft.com/office/drawing/2014/main" id="{523A9C9E-F589-D17E-A0EB-50A13791074F}"/>
                  </a:ext>
                </a:extLst>
              </p14:cNvPr>
              <p14:cNvContentPartPr/>
              <p14:nvPr/>
            </p14:nvContentPartPr>
            <p14:xfrm>
              <a:off x="4052722" y="2420827"/>
              <a:ext cx="360" cy="360"/>
            </p14:xfrm>
          </p:contentPart>
        </mc:Choice>
        <mc:Fallback xmlns="">
          <p:pic>
            <p:nvPicPr>
              <p:cNvPr id="20" name="墨迹 19">
                <a:extLst>
                  <a:ext uri="{FF2B5EF4-FFF2-40B4-BE49-F238E27FC236}">
                    <a16:creationId xmlns:a16="http://schemas.microsoft.com/office/drawing/2014/main" id="{523A9C9E-F589-D17E-A0EB-50A13791074F}"/>
                  </a:ext>
                </a:extLst>
              </p:cNvPr>
              <p:cNvPicPr/>
              <p:nvPr/>
            </p:nvPicPr>
            <p:blipFill>
              <a:blip r:embed="rId4"/>
              <a:stretch>
                <a:fillRect/>
              </a:stretch>
            </p:blipFill>
            <p:spPr>
              <a:xfrm>
                <a:off x="4046602" y="241470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1" name="墨迹 20">
                <a:extLst>
                  <a:ext uri="{FF2B5EF4-FFF2-40B4-BE49-F238E27FC236}">
                    <a16:creationId xmlns:a16="http://schemas.microsoft.com/office/drawing/2014/main" id="{22719C99-263C-E569-8CB3-9F840683DAC6}"/>
                  </a:ext>
                </a:extLst>
              </p14:cNvPr>
              <p14:cNvContentPartPr/>
              <p14:nvPr/>
            </p14:nvContentPartPr>
            <p14:xfrm>
              <a:off x="4074682" y="2406427"/>
              <a:ext cx="360" cy="360"/>
            </p14:xfrm>
          </p:contentPart>
        </mc:Choice>
        <mc:Fallback xmlns="">
          <p:pic>
            <p:nvPicPr>
              <p:cNvPr id="21" name="墨迹 20">
                <a:extLst>
                  <a:ext uri="{FF2B5EF4-FFF2-40B4-BE49-F238E27FC236}">
                    <a16:creationId xmlns:a16="http://schemas.microsoft.com/office/drawing/2014/main" id="{22719C99-263C-E569-8CB3-9F840683DAC6}"/>
                  </a:ext>
                </a:extLst>
              </p:cNvPr>
              <p:cNvPicPr/>
              <p:nvPr/>
            </p:nvPicPr>
            <p:blipFill>
              <a:blip r:embed="rId4"/>
              <a:stretch>
                <a:fillRect/>
              </a:stretch>
            </p:blipFill>
            <p:spPr>
              <a:xfrm>
                <a:off x="4068562" y="240030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2" name="墨迹 21">
                <a:extLst>
                  <a:ext uri="{FF2B5EF4-FFF2-40B4-BE49-F238E27FC236}">
                    <a16:creationId xmlns:a16="http://schemas.microsoft.com/office/drawing/2014/main" id="{49A9D4C1-0AE9-8F84-43DB-05CC99CE4269}"/>
                  </a:ext>
                </a:extLst>
              </p14:cNvPr>
              <p14:cNvContentPartPr/>
              <p14:nvPr/>
            </p14:nvContentPartPr>
            <p14:xfrm>
              <a:off x="4133002" y="2420827"/>
              <a:ext cx="360" cy="360"/>
            </p14:xfrm>
          </p:contentPart>
        </mc:Choice>
        <mc:Fallback xmlns="">
          <p:pic>
            <p:nvPicPr>
              <p:cNvPr id="22" name="墨迹 21">
                <a:extLst>
                  <a:ext uri="{FF2B5EF4-FFF2-40B4-BE49-F238E27FC236}">
                    <a16:creationId xmlns:a16="http://schemas.microsoft.com/office/drawing/2014/main" id="{49A9D4C1-0AE9-8F84-43DB-05CC99CE4269}"/>
                  </a:ext>
                </a:extLst>
              </p:cNvPr>
              <p:cNvPicPr/>
              <p:nvPr/>
            </p:nvPicPr>
            <p:blipFill>
              <a:blip r:embed="rId4"/>
              <a:stretch>
                <a:fillRect/>
              </a:stretch>
            </p:blipFill>
            <p:spPr>
              <a:xfrm>
                <a:off x="4126882" y="241470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3" name="墨迹 22">
                <a:extLst>
                  <a:ext uri="{FF2B5EF4-FFF2-40B4-BE49-F238E27FC236}">
                    <a16:creationId xmlns:a16="http://schemas.microsoft.com/office/drawing/2014/main" id="{492622D5-B54B-5E28-6D9D-FA83D2D97427}"/>
                  </a:ext>
                </a:extLst>
              </p14:cNvPr>
              <p14:cNvContentPartPr/>
              <p14:nvPr/>
            </p14:nvContentPartPr>
            <p14:xfrm>
              <a:off x="4103482" y="2450347"/>
              <a:ext cx="360" cy="360"/>
            </p14:xfrm>
          </p:contentPart>
        </mc:Choice>
        <mc:Fallback xmlns="">
          <p:pic>
            <p:nvPicPr>
              <p:cNvPr id="23" name="墨迹 22">
                <a:extLst>
                  <a:ext uri="{FF2B5EF4-FFF2-40B4-BE49-F238E27FC236}">
                    <a16:creationId xmlns:a16="http://schemas.microsoft.com/office/drawing/2014/main" id="{492622D5-B54B-5E28-6D9D-FA83D2D97427}"/>
                  </a:ext>
                </a:extLst>
              </p:cNvPr>
              <p:cNvPicPr/>
              <p:nvPr/>
            </p:nvPicPr>
            <p:blipFill>
              <a:blip r:embed="rId4"/>
              <a:stretch>
                <a:fillRect/>
              </a:stretch>
            </p:blipFill>
            <p:spPr>
              <a:xfrm>
                <a:off x="4097362" y="244422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4" name="墨迹 23">
                <a:extLst>
                  <a:ext uri="{FF2B5EF4-FFF2-40B4-BE49-F238E27FC236}">
                    <a16:creationId xmlns:a16="http://schemas.microsoft.com/office/drawing/2014/main" id="{9F8518CF-5742-651D-6A8D-0E0FF2122C9A}"/>
                  </a:ext>
                </a:extLst>
              </p14:cNvPr>
              <p14:cNvContentPartPr/>
              <p14:nvPr/>
            </p14:nvContentPartPr>
            <p14:xfrm>
              <a:off x="4089082" y="2420827"/>
              <a:ext cx="360" cy="360"/>
            </p14:xfrm>
          </p:contentPart>
        </mc:Choice>
        <mc:Fallback xmlns="">
          <p:pic>
            <p:nvPicPr>
              <p:cNvPr id="24" name="墨迹 23">
                <a:extLst>
                  <a:ext uri="{FF2B5EF4-FFF2-40B4-BE49-F238E27FC236}">
                    <a16:creationId xmlns:a16="http://schemas.microsoft.com/office/drawing/2014/main" id="{9F8518CF-5742-651D-6A8D-0E0FF2122C9A}"/>
                  </a:ext>
                </a:extLst>
              </p:cNvPr>
              <p:cNvPicPr/>
              <p:nvPr/>
            </p:nvPicPr>
            <p:blipFill>
              <a:blip r:embed="rId4"/>
              <a:stretch>
                <a:fillRect/>
              </a:stretch>
            </p:blipFill>
            <p:spPr>
              <a:xfrm>
                <a:off x="4082962" y="241470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5" name="墨迹 24">
                <a:extLst>
                  <a:ext uri="{FF2B5EF4-FFF2-40B4-BE49-F238E27FC236}">
                    <a16:creationId xmlns:a16="http://schemas.microsoft.com/office/drawing/2014/main" id="{A3274F44-B932-BD6F-9249-3843DB21B744}"/>
                  </a:ext>
                </a:extLst>
              </p14:cNvPr>
              <p14:cNvContentPartPr/>
              <p14:nvPr/>
            </p14:nvContentPartPr>
            <p14:xfrm>
              <a:off x="4052722" y="5559307"/>
              <a:ext cx="360" cy="360"/>
            </p14:xfrm>
          </p:contentPart>
        </mc:Choice>
        <mc:Fallback xmlns="">
          <p:pic>
            <p:nvPicPr>
              <p:cNvPr id="25" name="墨迹 24">
                <a:extLst>
                  <a:ext uri="{FF2B5EF4-FFF2-40B4-BE49-F238E27FC236}">
                    <a16:creationId xmlns:a16="http://schemas.microsoft.com/office/drawing/2014/main" id="{A3274F44-B932-BD6F-9249-3843DB21B744}"/>
                  </a:ext>
                </a:extLst>
              </p:cNvPr>
              <p:cNvPicPr/>
              <p:nvPr/>
            </p:nvPicPr>
            <p:blipFill>
              <a:blip r:embed="rId4"/>
              <a:stretch>
                <a:fillRect/>
              </a:stretch>
            </p:blipFill>
            <p:spPr>
              <a:xfrm>
                <a:off x="4046602" y="555318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6" name="墨迹 25">
                <a:extLst>
                  <a:ext uri="{FF2B5EF4-FFF2-40B4-BE49-F238E27FC236}">
                    <a16:creationId xmlns:a16="http://schemas.microsoft.com/office/drawing/2014/main" id="{E6035F65-EA4F-BFF9-CAC8-068B32064525}"/>
                  </a:ext>
                </a:extLst>
              </p14:cNvPr>
              <p14:cNvContentPartPr/>
              <p14:nvPr/>
            </p14:nvContentPartPr>
            <p14:xfrm>
              <a:off x="3876682" y="4886467"/>
              <a:ext cx="360" cy="360"/>
            </p14:xfrm>
          </p:contentPart>
        </mc:Choice>
        <mc:Fallback xmlns="">
          <p:pic>
            <p:nvPicPr>
              <p:cNvPr id="26" name="墨迹 25">
                <a:extLst>
                  <a:ext uri="{FF2B5EF4-FFF2-40B4-BE49-F238E27FC236}">
                    <a16:creationId xmlns:a16="http://schemas.microsoft.com/office/drawing/2014/main" id="{E6035F65-EA4F-BFF9-CAC8-068B32064525}"/>
                  </a:ext>
                </a:extLst>
              </p:cNvPr>
              <p:cNvPicPr/>
              <p:nvPr/>
            </p:nvPicPr>
            <p:blipFill>
              <a:blip r:embed="rId4"/>
              <a:stretch>
                <a:fillRect/>
              </a:stretch>
            </p:blipFill>
            <p:spPr>
              <a:xfrm>
                <a:off x="3870562" y="488034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7" name="墨迹 26">
                <a:extLst>
                  <a:ext uri="{FF2B5EF4-FFF2-40B4-BE49-F238E27FC236}">
                    <a16:creationId xmlns:a16="http://schemas.microsoft.com/office/drawing/2014/main" id="{F8ADBD33-6903-3616-454E-36D48F414844}"/>
                  </a:ext>
                </a:extLst>
              </p14:cNvPr>
              <p14:cNvContentPartPr/>
              <p14:nvPr/>
            </p14:nvContentPartPr>
            <p14:xfrm>
              <a:off x="3964522" y="4878907"/>
              <a:ext cx="360" cy="360"/>
            </p14:xfrm>
          </p:contentPart>
        </mc:Choice>
        <mc:Fallback xmlns="">
          <p:pic>
            <p:nvPicPr>
              <p:cNvPr id="27" name="墨迹 26">
                <a:extLst>
                  <a:ext uri="{FF2B5EF4-FFF2-40B4-BE49-F238E27FC236}">
                    <a16:creationId xmlns:a16="http://schemas.microsoft.com/office/drawing/2014/main" id="{F8ADBD33-6903-3616-454E-36D48F414844}"/>
                  </a:ext>
                </a:extLst>
              </p:cNvPr>
              <p:cNvPicPr/>
              <p:nvPr/>
            </p:nvPicPr>
            <p:blipFill>
              <a:blip r:embed="rId4"/>
              <a:stretch>
                <a:fillRect/>
              </a:stretch>
            </p:blipFill>
            <p:spPr>
              <a:xfrm>
                <a:off x="3958402" y="487278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8" name="墨迹 27">
                <a:extLst>
                  <a:ext uri="{FF2B5EF4-FFF2-40B4-BE49-F238E27FC236}">
                    <a16:creationId xmlns:a16="http://schemas.microsoft.com/office/drawing/2014/main" id="{64CF97B0-CAFA-030C-665D-F25C3DB46663}"/>
                  </a:ext>
                </a:extLst>
              </p14:cNvPr>
              <p14:cNvContentPartPr/>
              <p14:nvPr/>
            </p14:nvContentPartPr>
            <p14:xfrm>
              <a:off x="4293922" y="5017867"/>
              <a:ext cx="360" cy="360"/>
            </p14:xfrm>
          </p:contentPart>
        </mc:Choice>
        <mc:Fallback xmlns="">
          <p:pic>
            <p:nvPicPr>
              <p:cNvPr id="28" name="墨迹 27">
                <a:extLst>
                  <a:ext uri="{FF2B5EF4-FFF2-40B4-BE49-F238E27FC236}">
                    <a16:creationId xmlns:a16="http://schemas.microsoft.com/office/drawing/2014/main" id="{64CF97B0-CAFA-030C-665D-F25C3DB46663}"/>
                  </a:ext>
                </a:extLst>
              </p:cNvPr>
              <p:cNvPicPr/>
              <p:nvPr/>
            </p:nvPicPr>
            <p:blipFill>
              <a:blip r:embed="rId4"/>
              <a:stretch>
                <a:fillRect/>
              </a:stretch>
            </p:blipFill>
            <p:spPr>
              <a:xfrm>
                <a:off x="4287802" y="501174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1" name="墨迹 30">
                <a:extLst>
                  <a:ext uri="{FF2B5EF4-FFF2-40B4-BE49-F238E27FC236}">
                    <a16:creationId xmlns:a16="http://schemas.microsoft.com/office/drawing/2014/main" id="{6A65555A-46E4-61C2-827C-3153D23CC1AF}"/>
                  </a:ext>
                </a:extLst>
              </p14:cNvPr>
              <p14:cNvContentPartPr/>
              <p14:nvPr/>
            </p14:nvContentPartPr>
            <p14:xfrm>
              <a:off x="4345042" y="5017867"/>
              <a:ext cx="360" cy="360"/>
            </p14:xfrm>
          </p:contentPart>
        </mc:Choice>
        <mc:Fallback xmlns="">
          <p:pic>
            <p:nvPicPr>
              <p:cNvPr id="31" name="墨迹 30">
                <a:extLst>
                  <a:ext uri="{FF2B5EF4-FFF2-40B4-BE49-F238E27FC236}">
                    <a16:creationId xmlns:a16="http://schemas.microsoft.com/office/drawing/2014/main" id="{6A65555A-46E4-61C2-827C-3153D23CC1AF}"/>
                  </a:ext>
                </a:extLst>
              </p:cNvPr>
              <p:cNvPicPr/>
              <p:nvPr/>
            </p:nvPicPr>
            <p:blipFill>
              <a:blip r:embed="rId4"/>
              <a:stretch>
                <a:fillRect/>
              </a:stretch>
            </p:blipFill>
            <p:spPr>
              <a:xfrm>
                <a:off x="4338922" y="5011747"/>
                <a:ext cx="12600" cy="126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2" name="墨迹 31">
                <a:extLst>
                  <a:ext uri="{FF2B5EF4-FFF2-40B4-BE49-F238E27FC236}">
                    <a16:creationId xmlns:a16="http://schemas.microsoft.com/office/drawing/2014/main" id="{DD7A6454-ADBD-2E70-3CE4-97E92C21EF5C}"/>
                  </a:ext>
                </a:extLst>
              </p14:cNvPr>
              <p14:cNvContentPartPr/>
              <p14:nvPr/>
            </p14:nvContentPartPr>
            <p14:xfrm>
              <a:off x="4410922" y="5017867"/>
              <a:ext cx="360" cy="360"/>
            </p14:xfrm>
          </p:contentPart>
        </mc:Choice>
        <mc:Fallback xmlns="">
          <p:pic>
            <p:nvPicPr>
              <p:cNvPr id="32" name="墨迹 31">
                <a:extLst>
                  <a:ext uri="{FF2B5EF4-FFF2-40B4-BE49-F238E27FC236}">
                    <a16:creationId xmlns:a16="http://schemas.microsoft.com/office/drawing/2014/main" id="{DD7A6454-ADBD-2E70-3CE4-97E92C21EF5C}"/>
                  </a:ext>
                </a:extLst>
              </p:cNvPr>
              <p:cNvPicPr/>
              <p:nvPr/>
            </p:nvPicPr>
            <p:blipFill>
              <a:blip r:embed="rId4"/>
              <a:stretch>
                <a:fillRect/>
              </a:stretch>
            </p:blipFill>
            <p:spPr>
              <a:xfrm>
                <a:off x="4404802" y="5011747"/>
                <a:ext cx="12600" cy="12600"/>
              </a:xfrm>
              <a:prstGeom prst="rect">
                <a:avLst/>
              </a:prstGeom>
            </p:spPr>
          </p:pic>
        </mc:Fallback>
      </mc:AlternateContent>
    </p:spTree>
    <p:extLst>
      <p:ext uri="{BB962C8B-B14F-4D97-AF65-F5344CB8AC3E}">
        <p14:creationId xmlns:p14="http://schemas.microsoft.com/office/powerpoint/2010/main" val="19173407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3BC4ABF1-61F9-FCB7-D40F-973B798FD1B0}"/>
              </a:ext>
            </a:extLst>
          </p:cNvPr>
          <p:cNvSpPr txBox="1"/>
          <p:nvPr/>
        </p:nvSpPr>
        <p:spPr>
          <a:xfrm>
            <a:off x="325582" y="1052945"/>
            <a:ext cx="11263745" cy="6278642"/>
          </a:xfrm>
          <a:prstGeom prst="rect">
            <a:avLst/>
          </a:prstGeom>
          <a:noFill/>
        </p:spPr>
        <p:txBody>
          <a:bodyPr wrap="square" rtlCol="0">
            <a:spAutoFit/>
          </a:bodyPr>
          <a:lstStyle/>
          <a:p>
            <a:r>
              <a:rPr lang="zh-CN" altLang="en-US" sz="2400" b="1" dirty="0"/>
              <a:t>主题分析</a:t>
            </a:r>
            <a:endParaRPr lang="en-US" altLang="zh-CN" sz="2400" b="1" dirty="0"/>
          </a:p>
          <a:p>
            <a:r>
              <a:rPr lang="zh-CN" altLang="en-US" dirty="0"/>
              <a:t>本研究遵循</a:t>
            </a:r>
            <a:r>
              <a:rPr lang="en-US" altLang="zh-CN" dirty="0"/>
              <a:t>Caplan</a:t>
            </a:r>
            <a:r>
              <a:rPr lang="zh-CN" altLang="en-US" dirty="0"/>
              <a:t>和</a:t>
            </a:r>
            <a:r>
              <a:rPr lang="en-US" altLang="zh-CN" dirty="0"/>
              <a:t>Purser [ 22 ]</a:t>
            </a:r>
            <a:r>
              <a:rPr lang="zh-CN" altLang="en-US" dirty="0"/>
              <a:t>设计的</a:t>
            </a:r>
            <a:r>
              <a:rPr lang="en-US" altLang="zh-CN" b="1" dirty="0">
                <a:effectLst/>
              </a:rPr>
              <a:t>Reddit</a:t>
            </a:r>
            <a:r>
              <a:rPr lang="zh-CN" altLang="en-US" b="1" dirty="0">
                <a:effectLst/>
              </a:rPr>
              <a:t>质性主题分析框架</a:t>
            </a:r>
            <a:endParaRPr lang="zh-CN" altLang="en-US" b="1" dirty="0"/>
          </a:p>
          <a:p>
            <a:r>
              <a:rPr lang="zh-CN" altLang="en-US" dirty="0"/>
              <a:t>项目负责人通过独立阅读帖子和回复，以突出有关求助的句子。然后，研究者被指导将相似的求助反应分组到不同的层级关系中。所有的差异都被讨论，并以迭代的方式重新组织了层次结构。多个注释和主题在适用的情况下被编码为相互包容，因为有时从同一个注释中提取多个类型的帮助。通过</a:t>
            </a:r>
            <a:r>
              <a:rPr lang="en-US" altLang="zh-CN" dirty="0"/>
              <a:t>IPV</a:t>
            </a:r>
            <a:r>
              <a:rPr lang="zh-CN" altLang="en-US" dirty="0"/>
              <a:t>领域专家</a:t>
            </a:r>
            <a:r>
              <a:rPr lang="en-US" altLang="zh-CN" dirty="0"/>
              <a:t>( RC</a:t>
            </a:r>
            <a:r>
              <a:rPr lang="zh-CN" altLang="en-US" dirty="0"/>
              <a:t>和</a:t>
            </a:r>
            <a:r>
              <a:rPr lang="en-US" altLang="zh-CN" dirty="0"/>
              <a:t>JCC)</a:t>
            </a:r>
            <a:r>
              <a:rPr lang="zh-CN" altLang="en-US" dirty="0"/>
              <a:t>对最终的主题码本和层次结构进行了验证。</a:t>
            </a:r>
            <a:endParaRPr lang="en-US" altLang="zh-CN" dirty="0"/>
          </a:p>
          <a:p>
            <a:endParaRPr lang="en-US" altLang="zh-CN" dirty="0"/>
          </a:p>
          <a:p>
            <a:endParaRPr lang="en-US" altLang="zh-CN" dirty="0"/>
          </a:p>
          <a:p>
            <a:r>
              <a:rPr lang="zh-CN" altLang="en-US" dirty="0"/>
              <a:t>结果</a:t>
            </a:r>
            <a:endParaRPr lang="en-US" altLang="zh-CN" dirty="0"/>
          </a:p>
          <a:p>
            <a:r>
              <a:rPr lang="zh-CN" altLang="en-US" dirty="0"/>
              <a:t>在</a:t>
            </a:r>
            <a:r>
              <a:rPr lang="en-US" altLang="zh-CN" dirty="0"/>
              <a:t>250</a:t>
            </a:r>
            <a:r>
              <a:rPr lang="zh-CN" altLang="en-US" dirty="0"/>
              <a:t>条帖子中，从评论中共识别出</a:t>
            </a:r>
            <a:r>
              <a:rPr lang="en-US" altLang="zh-CN" dirty="0"/>
              <a:t>7</a:t>
            </a:r>
            <a:r>
              <a:rPr lang="zh-CN" altLang="en-US" dirty="0"/>
              <a:t>个主题和</a:t>
            </a:r>
            <a:r>
              <a:rPr lang="en-US" altLang="zh-CN" dirty="0"/>
              <a:t>15</a:t>
            </a:r>
            <a:r>
              <a:rPr lang="zh-CN" altLang="en-US" dirty="0"/>
              <a:t>个子主题。所有作者对每个主题和子主题的层次性进行了回顾和确认。</a:t>
            </a:r>
            <a:endParaRPr lang="en-US" altLang="zh-CN" dirty="0"/>
          </a:p>
          <a:p>
            <a:endParaRPr lang="en-US" altLang="zh-CN" dirty="0"/>
          </a:p>
          <a:p>
            <a:r>
              <a:rPr lang="en-US" altLang="zh-CN" dirty="0"/>
              <a:t>7</a:t>
            </a:r>
            <a:r>
              <a:rPr lang="zh-CN" altLang="en-US" dirty="0"/>
              <a:t>个主题，包括</a:t>
            </a:r>
            <a:r>
              <a:rPr lang="en-US" altLang="zh-CN" dirty="0"/>
              <a:t>( 1 )</a:t>
            </a:r>
            <a:r>
              <a:rPr lang="zh-CN" altLang="en-US" dirty="0"/>
              <a:t>经验分享，</a:t>
            </a:r>
            <a:r>
              <a:rPr lang="en-US" altLang="zh-CN" dirty="0"/>
              <a:t>( 2 )</a:t>
            </a:r>
            <a:r>
              <a:rPr lang="zh-CN" altLang="en-US" dirty="0"/>
              <a:t>情感授权，</a:t>
            </a:r>
            <a:r>
              <a:rPr lang="en-US" altLang="zh-CN" dirty="0"/>
              <a:t>( 3 ) IPV</a:t>
            </a:r>
            <a:r>
              <a:rPr lang="zh-CN" altLang="en-US" dirty="0"/>
              <a:t>知识展示，</a:t>
            </a:r>
            <a:r>
              <a:rPr lang="en-US" altLang="zh-CN" dirty="0"/>
              <a:t>( 4 )</a:t>
            </a:r>
            <a:r>
              <a:rPr lang="zh-CN" altLang="en-US" dirty="0"/>
              <a:t>建议类型，</a:t>
            </a:r>
            <a:r>
              <a:rPr lang="en-US" altLang="zh-CN" dirty="0"/>
              <a:t>( 5 )</a:t>
            </a:r>
            <a:r>
              <a:rPr lang="zh-CN" altLang="en-US" dirty="0"/>
              <a:t>情景澄清，</a:t>
            </a:r>
            <a:r>
              <a:rPr lang="en-US" altLang="zh-CN" dirty="0"/>
              <a:t>( 6 )</a:t>
            </a:r>
            <a:r>
              <a:rPr lang="zh-CN" altLang="en-US" dirty="0"/>
              <a:t>网络提供，</a:t>
            </a:r>
            <a:r>
              <a:rPr lang="en-US" altLang="zh-CN" dirty="0"/>
              <a:t>( 7 )</a:t>
            </a:r>
            <a:r>
              <a:rPr lang="zh-CN" altLang="en-US" dirty="0"/>
              <a:t>日常自我护理提示。</a:t>
            </a:r>
            <a:endParaRPr lang="en-US" altLang="zh-CN" dirty="0"/>
          </a:p>
          <a:p>
            <a:endParaRPr lang="en-US" altLang="zh-CN" dirty="0"/>
          </a:p>
          <a:p>
            <a:r>
              <a:rPr lang="en-US" altLang="zh-CN" dirty="0"/>
              <a:t>15</a:t>
            </a:r>
            <a:r>
              <a:rPr lang="zh-CN" altLang="en-US" dirty="0"/>
              <a:t>个子主题</a:t>
            </a:r>
            <a:r>
              <a:rPr lang="en-US" altLang="zh-CN" dirty="0" err="1">
                <a:hlinkClick r:id="rId2" action="ppaction://hlinkfile"/>
              </a:rPr>
              <a:t>examing</a:t>
            </a:r>
            <a:r>
              <a:rPr lang="en-US" altLang="zh-CN" dirty="0">
                <a:hlinkClick r:id="rId2" action="ppaction://hlinkfile"/>
              </a:rPr>
              <a:t> - </a:t>
            </a:r>
            <a:r>
              <a:rPr lang="zh-CN" altLang="en-US" dirty="0">
                <a:hlinkClick r:id="rId2" action="ppaction://hlinkfile"/>
              </a:rPr>
              <a:t>主题</a:t>
            </a:r>
            <a:r>
              <a:rPr lang="en-US" altLang="zh-CN" dirty="0">
                <a:hlinkClick r:id="rId2" action="ppaction://hlinkfile"/>
              </a:rPr>
              <a:t>.docx</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zh-CN" altLang="en-US" dirty="0"/>
          </a:p>
        </p:txBody>
      </p:sp>
      <mc:AlternateContent xmlns:mc="http://schemas.openxmlformats.org/markup-compatibility/2006" xmlns:p14="http://schemas.microsoft.com/office/powerpoint/2010/main">
        <mc:Choice Requires="p14">
          <p:contentPart p14:bwMode="auto" r:id="rId3">
            <p14:nvContentPartPr>
              <p14:cNvPr id="3" name="墨迹 2">
                <a:extLst>
                  <a:ext uri="{FF2B5EF4-FFF2-40B4-BE49-F238E27FC236}">
                    <a16:creationId xmlns:a16="http://schemas.microsoft.com/office/drawing/2014/main" id="{FEB2542C-42D2-E7B1-0A4A-26A2BC72DAE7}"/>
                  </a:ext>
                </a:extLst>
              </p14:cNvPr>
              <p14:cNvContentPartPr/>
              <p14:nvPr/>
            </p14:nvContentPartPr>
            <p14:xfrm>
              <a:off x="4045162" y="4293907"/>
              <a:ext cx="360" cy="360"/>
            </p14:xfrm>
          </p:contentPart>
        </mc:Choice>
        <mc:Fallback xmlns="">
          <p:pic>
            <p:nvPicPr>
              <p:cNvPr id="3" name="墨迹 2">
                <a:extLst>
                  <a:ext uri="{FF2B5EF4-FFF2-40B4-BE49-F238E27FC236}">
                    <a16:creationId xmlns:a16="http://schemas.microsoft.com/office/drawing/2014/main" id="{FEB2542C-42D2-E7B1-0A4A-26A2BC72DAE7}"/>
                  </a:ext>
                </a:extLst>
              </p:cNvPr>
              <p:cNvPicPr/>
              <p:nvPr/>
            </p:nvPicPr>
            <p:blipFill>
              <a:blip r:embed="rId4"/>
              <a:stretch>
                <a:fillRect/>
              </a:stretch>
            </p:blipFill>
            <p:spPr>
              <a:xfrm>
                <a:off x="4039042" y="4287787"/>
                <a:ext cx="12600" cy="12600"/>
              </a:xfrm>
              <a:prstGeom prst="rect">
                <a:avLst/>
              </a:prstGeom>
            </p:spPr>
          </p:pic>
        </mc:Fallback>
      </mc:AlternateContent>
    </p:spTree>
    <p:extLst>
      <p:ext uri="{BB962C8B-B14F-4D97-AF65-F5344CB8AC3E}">
        <p14:creationId xmlns:p14="http://schemas.microsoft.com/office/powerpoint/2010/main" val="1906055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156E373-7744-B8BC-3E7D-855B18C3BE9E}"/>
              </a:ext>
            </a:extLst>
          </p:cNvPr>
          <p:cNvSpPr txBox="1"/>
          <p:nvPr/>
        </p:nvSpPr>
        <p:spPr>
          <a:xfrm>
            <a:off x="409652" y="475488"/>
            <a:ext cx="10621947" cy="2492990"/>
          </a:xfrm>
          <a:prstGeom prst="rect">
            <a:avLst/>
          </a:prstGeom>
          <a:noFill/>
        </p:spPr>
        <p:txBody>
          <a:bodyPr wrap="square">
            <a:spAutoFit/>
          </a:bodyPr>
          <a:lstStyle/>
          <a:p>
            <a:r>
              <a:rPr lang="zh-CN" altLang="en-US" sz="2400" b="1" dirty="0"/>
              <a:t>需求匹配</a:t>
            </a:r>
            <a:endParaRPr lang="en-US" altLang="zh-CN" sz="2400" b="1" dirty="0"/>
          </a:p>
          <a:p>
            <a:endParaRPr lang="en-US" altLang="zh-CN" sz="2400" b="1" dirty="0"/>
          </a:p>
          <a:p>
            <a:r>
              <a:rPr lang="zh-CN" altLang="en-US" dirty="0"/>
              <a:t>最初创建了</a:t>
            </a:r>
            <a:r>
              <a:rPr lang="en-US" altLang="zh-CN" dirty="0"/>
              <a:t>4</a:t>
            </a:r>
            <a:r>
              <a:rPr lang="zh-CN" altLang="en-US" dirty="0"/>
              <a:t>个变量</a:t>
            </a:r>
            <a:r>
              <a:rPr lang="en-US" altLang="zh-CN" dirty="0"/>
              <a:t>(</a:t>
            </a:r>
            <a:r>
              <a:rPr lang="zh-CN" altLang="en-US" dirty="0"/>
              <a:t>即匹配、不匹配、部分匹配和多数匹配</a:t>
            </a:r>
            <a:r>
              <a:rPr lang="en-US" altLang="zh-CN" dirty="0"/>
              <a:t>)</a:t>
            </a:r>
            <a:r>
              <a:rPr lang="zh-CN" altLang="en-US" dirty="0"/>
              <a:t>。然而，由于我们只标注了</a:t>
            </a:r>
            <a:r>
              <a:rPr lang="en-US" altLang="zh-CN" dirty="0"/>
              <a:t>3.2 % ( 8 / 250 )</a:t>
            </a:r>
            <a:r>
              <a:rPr lang="zh-CN" altLang="en-US" dirty="0"/>
              <a:t>的需求部分匹配的帖子，我们通过将</a:t>
            </a:r>
            <a:r>
              <a:rPr lang="en-US" altLang="zh-CN" dirty="0"/>
              <a:t>“</a:t>
            </a:r>
            <a:r>
              <a:rPr lang="zh-CN" altLang="en-US" dirty="0"/>
              <a:t>部分匹配</a:t>
            </a:r>
            <a:r>
              <a:rPr lang="en-US" altLang="zh-CN" dirty="0"/>
              <a:t>”</a:t>
            </a:r>
            <a:r>
              <a:rPr lang="zh-CN" altLang="en-US" dirty="0"/>
              <a:t>和</a:t>
            </a:r>
            <a:r>
              <a:rPr lang="en-US" altLang="zh-CN" dirty="0"/>
              <a:t>“</a:t>
            </a:r>
            <a:r>
              <a:rPr lang="zh-CN" altLang="en-US" dirty="0"/>
              <a:t>多数匹配</a:t>
            </a:r>
            <a:r>
              <a:rPr lang="en-US" altLang="zh-CN" dirty="0"/>
              <a:t>"</a:t>
            </a:r>
            <a:r>
              <a:rPr lang="zh-CN" altLang="en-US" dirty="0"/>
              <a:t>合并为</a:t>
            </a:r>
            <a:r>
              <a:rPr lang="en-US" altLang="zh-CN" dirty="0"/>
              <a:t>"</a:t>
            </a:r>
            <a:r>
              <a:rPr lang="zh-CN" altLang="en-US" dirty="0"/>
              <a:t>匹配</a:t>
            </a:r>
            <a:r>
              <a:rPr lang="en-US" altLang="zh-CN" dirty="0"/>
              <a:t>"</a:t>
            </a:r>
            <a:r>
              <a:rPr lang="zh-CN" altLang="en-US" dirty="0"/>
              <a:t>进一步对变量进行了瓦解。因此，我们创建了一个二分变量，并进一步探讨了求助对象</a:t>
            </a:r>
            <a:r>
              <a:rPr lang="en-US" altLang="zh-CN" dirty="0"/>
              <a:t>(</a:t>
            </a:r>
            <a:r>
              <a:rPr lang="zh-CN" altLang="en-US" dirty="0"/>
              <a:t>即匹配需求或不匹配需求</a:t>
            </a:r>
            <a:r>
              <a:rPr lang="en-US" altLang="zh-CN" dirty="0"/>
              <a:t>)</a:t>
            </a:r>
            <a:r>
              <a:rPr lang="zh-CN" altLang="en-US" dirty="0"/>
              <a:t>的语言特征。</a:t>
            </a:r>
            <a:endParaRPr lang="en-US" altLang="zh-CN" dirty="0"/>
          </a:p>
          <a:p>
            <a:endParaRPr lang="en-US" altLang="zh-CN" dirty="0"/>
          </a:p>
          <a:p>
            <a:r>
              <a:rPr lang="zh-CN" altLang="en-US" dirty="0"/>
              <a:t>在</a:t>
            </a:r>
            <a:r>
              <a:rPr lang="en-US" altLang="zh-CN" dirty="0"/>
              <a:t>"</a:t>
            </a:r>
            <a:r>
              <a:rPr lang="zh-CN" altLang="en-US" dirty="0"/>
              <a:t>匹配需求</a:t>
            </a:r>
            <a:r>
              <a:rPr lang="en-US" altLang="zh-CN" dirty="0"/>
              <a:t>"</a:t>
            </a:r>
            <a:r>
              <a:rPr lang="zh-CN" altLang="en-US" dirty="0"/>
              <a:t>是指</a:t>
            </a:r>
            <a:r>
              <a:rPr lang="en-US" altLang="zh-CN" dirty="0"/>
              <a:t>OP</a:t>
            </a:r>
            <a:r>
              <a:rPr lang="zh-CN" altLang="en-US" dirty="0"/>
              <a:t>从评论中收到他们请求的信息的情况。</a:t>
            </a:r>
            <a:endParaRPr lang="en-US" altLang="zh-CN" dirty="0"/>
          </a:p>
          <a:p>
            <a:r>
              <a:rPr lang="en-US" altLang="zh-CN" dirty="0"/>
              <a:t>"</a:t>
            </a:r>
            <a:r>
              <a:rPr lang="zh-CN" altLang="en-US" dirty="0"/>
              <a:t>不匹配的需求</a:t>
            </a:r>
            <a:r>
              <a:rPr lang="en-US" altLang="zh-CN" dirty="0"/>
              <a:t>"</a:t>
            </a:r>
            <a:r>
              <a:rPr lang="zh-CN" altLang="en-US" dirty="0"/>
              <a:t>是指</a:t>
            </a:r>
            <a:r>
              <a:rPr lang="en-US" altLang="zh-CN" dirty="0"/>
              <a:t>OP</a:t>
            </a:r>
            <a:r>
              <a:rPr lang="zh-CN" altLang="en-US" dirty="0"/>
              <a:t>没有收到他们从评论中请求的信息的情况。</a:t>
            </a:r>
            <a:endParaRPr lang="en-US" altLang="zh-CN" b="1" dirty="0"/>
          </a:p>
        </p:txBody>
      </p:sp>
      <p:pic>
        <p:nvPicPr>
          <p:cNvPr id="4" name="图片 3">
            <a:extLst>
              <a:ext uri="{FF2B5EF4-FFF2-40B4-BE49-F238E27FC236}">
                <a16:creationId xmlns:a16="http://schemas.microsoft.com/office/drawing/2014/main" id="{0A97A432-7292-B7A3-1BF7-04ADB3C46E57}"/>
              </a:ext>
            </a:extLst>
          </p:cNvPr>
          <p:cNvPicPr>
            <a:picLocks noChangeAspect="1"/>
          </p:cNvPicPr>
          <p:nvPr/>
        </p:nvPicPr>
        <p:blipFill>
          <a:blip r:embed="rId2"/>
          <a:stretch>
            <a:fillRect/>
          </a:stretch>
        </p:blipFill>
        <p:spPr>
          <a:xfrm>
            <a:off x="0" y="3032151"/>
            <a:ext cx="12192000" cy="3547872"/>
          </a:xfrm>
          <a:prstGeom prst="rect">
            <a:avLst/>
          </a:prstGeom>
        </p:spPr>
      </p:pic>
    </p:spTree>
    <p:extLst>
      <p:ext uri="{BB962C8B-B14F-4D97-AF65-F5344CB8AC3E}">
        <p14:creationId xmlns:p14="http://schemas.microsoft.com/office/powerpoint/2010/main" val="91405643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1812</TotalTime>
  <Words>5179</Words>
  <Application>Microsoft Office PowerPoint</Application>
  <PresentationFormat>宽屏</PresentationFormat>
  <Paragraphs>320</Paragraphs>
  <Slides>43</Slides>
  <Notes>2</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43</vt:i4>
      </vt:variant>
    </vt:vector>
  </HeadingPairs>
  <TitlesOfParts>
    <vt:vector size="48" baseType="lpstr">
      <vt:lpstr>Helvetica Neue</vt:lpstr>
      <vt:lpstr>等线</vt:lpstr>
      <vt:lpstr>等线 Light</vt:lpstr>
      <vt:lpstr>Arial</vt:lpstr>
      <vt:lpstr>Office 主题​​</vt:lpstr>
      <vt:lpstr>文献汇报</vt:lpstr>
      <vt:lpstr>Examining the Supports and Advice That Women With Intimate Partner Violence Experience Received in Online Health Communities: Text Mining Approach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Recognizing fake information through a developed feature scheme: A user study of health misinformation on social media in China</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The Effects of Patient Health Information Seeking in Online Health Communities on Patient Compliance in China: Social Perspective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文献汇报</dc:title>
  <dc:creator>Sindy</dc:creator>
  <cp:lastModifiedBy>Sindy He</cp:lastModifiedBy>
  <cp:revision>15</cp:revision>
  <dcterms:created xsi:type="dcterms:W3CDTF">2023-11-04T01:58:20Z</dcterms:created>
  <dcterms:modified xsi:type="dcterms:W3CDTF">2023-11-08T03:14:24Z</dcterms:modified>
</cp:coreProperties>
</file>

<file path=docProps/thumbnail.jpeg>
</file>